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9" r:id="rId3"/>
    <p:sldId id="273" r:id="rId4"/>
    <p:sldId id="257" r:id="rId5"/>
    <p:sldId id="258" r:id="rId6"/>
    <p:sldId id="259" r:id="rId7"/>
    <p:sldId id="274" r:id="rId8"/>
    <p:sldId id="261" r:id="rId9"/>
    <p:sldId id="262" r:id="rId10"/>
    <p:sldId id="275" r:id="rId11"/>
    <p:sldId id="267" r:id="rId12"/>
    <p:sldId id="263" r:id="rId13"/>
    <p:sldId id="264" r:id="rId14"/>
    <p:sldId id="265" r:id="rId15"/>
    <p:sldId id="266" r:id="rId16"/>
    <p:sldId id="260" r:id="rId17"/>
    <p:sldId id="276" r:id="rId18"/>
    <p:sldId id="268" r:id="rId19"/>
    <p:sldId id="271" r:id="rId20"/>
    <p:sldId id="277" r:id="rId21"/>
    <p:sldId id="270" r:id="rId22"/>
    <p:sldId id="278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00582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30" d="100"/>
          <a:sy n="30" d="100"/>
        </p:scale>
        <p:origin x="-1902" y="-9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A21151A-BC82-4901-A09A-DC62EE52D3D7}" type="datetimeFigureOut">
              <a:rPr lang="ru-RU" smtClean="0"/>
              <a:pPr>
                <a:defRPr/>
              </a:pPr>
              <a:t>17.02.2013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8BA2543-3F9B-4E2D-B9DF-803BFC98710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E7800C2-FD7E-416B-956E-2F9A18F2E5F2}" type="datetimeFigureOut">
              <a:rPr lang="ru-RU" smtClean="0"/>
              <a:pPr>
                <a:defRPr/>
              </a:pPr>
              <a:t>17.02.2013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1D7603-C075-4245-9333-3EA69545F3D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FA77DDF-8DF6-424D-808E-DC3B20816AFE}" type="datetimeFigureOut">
              <a:rPr lang="ru-RU" smtClean="0"/>
              <a:pPr>
                <a:defRPr/>
              </a:pPr>
              <a:t>17.02.2013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C10DDB-19E8-43C3-82C1-9096495B62F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668B4D35-C8BA-407B-96E2-8F4EDD58B5AA}" type="datetimeFigureOut">
              <a:rPr lang="ru-RU" smtClean="0"/>
              <a:pPr>
                <a:defRPr/>
              </a:pPr>
              <a:t>17.02.2013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25F01D49-C54E-40D3-A8ED-4A760BE8067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FA2B636-067A-49CB-9AAB-190483FE23B9}" type="datetimeFigureOut">
              <a:rPr lang="ru-RU" smtClean="0"/>
              <a:pPr>
                <a:defRPr/>
              </a:pPr>
              <a:t>17.02.2013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D8B7C2-9B29-48B6-A367-F3681CFF5A6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645CA5C-84B2-455B-AB6A-6F89FF0AF0FB}" type="datetimeFigureOut">
              <a:rPr lang="ru-RU" smtClean="0"/>
              <a:pPr>
                <a:defRPr/>
              </a:pPr>
              <a:t>17.02.2013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C82347-FCED-47DC-A155-586578A58E8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D75391-ECFD-4CBC-A458-0FED403D648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7D97DF9-249C-4997-808E-4D364A0D3715}" type="datetimeFigureOut">
              <a:rPr lang="ru-RU" smtClean="0"/>
              <a:pPr>
                <a:defRPr/>
              </a:pPr>
              <a:t>17.02.2013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E95102-115C-4B01-A275-34B17C541F7E}" type="datetimeFigureOut">
              <a:rPr lang="ru-RU" smtClean="0"/>
              <a:pPr>
                <a:defRPr/>
              </a:pPr>
              <a:t>17.02.2013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051F1D-FDE1-4FAB-A612-8469EA5CD52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0C84A1-8959-4236-B385-C480B70702CE}" type="datetimeFigureOut">
              <a:rPr lang="ru-RU" smtClean="0"/>
              <a:pPr>
                <a:defRPr/>
              </a:pPr>
              <a:t>17.02.2013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E5672D-705E-4296-A689-33045AA0F3A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CB6DB5B3-091F-4877-9793-108A7FFFDA71}" type="datetimeFigureOut">
              <a:rPr lang="ru-RU" smtClean="0"/>
              <a:pPr>
                <a:defRPr/>
              </a:pPr>
              <a:t>17.02.2013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3B838E06-29DB-4BED-8612-A792B1FDD1C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E583FFA-584F-4735-80E7-210BA2419478}" type="datetimeFigureOut">
              <a:rPr lang="ru-RU" smtClean="0"/>
              <a:pPr>
                <a:defRPr/>
              </a:pPr>
              <a:t>17.02.2013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5B5F0B4-8F1B-4DA9-B997-5A838BA86B9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3463A2F8-3C7D-4589-8EAD-63040780EF72}" type="datetimeFigureOut">
              <a:rPr lang="ru-RU" smtClean="0"/>
              <a:pPr>
                <a:defRPr/>
              </a:pPr>
              <a:t>17.02.2013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98A56308-E2E0-4505-8FBE-47C24AB62D3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file:///C:\Users\Public\Music\Sample%20Music\Ameli-skazochnaya-muzyka(mp3-sait.info).mp3" TargetMode="External"/><Relationship Id="rId1" Type="http://schemas.openxmlformats.org/officeDocument/2006/relationships/tags" Target="../tags/tag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10.png"/><Relationship Id="rId7" Type="http://schemas.openxmlformats.org/officeDocument/2006/relationships/image" Target="../media/image30.png"/><Relationship Id="rId2" Type="http://schemas.openxmlformats.org/officeDocument/2006/relationships/slideLayout" Target="../slideLayouts/slideLayout8.xml"/><Relationship Id="rId1" Type="http://schemas.openxmlformats.org/officeDocument/2006/relationships/audio" Target="file:///C:\Users\Public\Music\Sample%20Music\Muzyka-ochen_-krasivaya-skazochnaya-melodiya(mp3-sait.info).mp3" TargetMode="External"/><Relationship Id="rId6" Type="http://schemas.openxmlformats.org/officeDocument/2006/relationships/image" Target="../media/image21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8.xml"/><Relationship Id="rId1" Type="http://schemas.openxmlformats.org/officeDocument/2006/relationships/audio" Target="file:///C:\Users\Public\Music\Sample%20Music\Kolokol_chiki-Skazochnaya-muzyka(mp3-sait.info).mp3" TargetMode="External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8.xml"/><Relationship Id="rId1" Type="http://schemas.openxmlformats.org/officeDocument/2006/relationships/audio" Target="file:///C:\Users\Public\Music\Sample%20Music\Novogodniy-m_yuzikl-Zolushka-skazochnaya-muzyka-Feya(mp3-sait.info).mp3" TargetMode="External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8.xml"/><Relationship Id="rId1" Type="http://schemas.openxmlformats.org/officeDocument/2006/relationships/audio" Target="file:///C:\Users\Public\Music\Sample%20Music\Muzyka-iz-fil_ma-quotTri-oreshka-dlya-zolushkiquot-Skazochnaya-muzyka(mp3-sait.info).mp3" TargetMode="External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Layout" Target="../slideLayouts/slideLayout8.xml"/><Relationship Id="rId1" Type="http://schemas.openxmlformats.org/officeDocument/2006/relationships/audio" Target="file:///C:\Users\Public\Music\Sample%20Music\skazochnaya-muzyka-novogodnyaya(mp3-sait.info).mp3" TargetMode="Externa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slideLayout" Target="../slideLayouts/slideLayout8.xml"/><Relationship Id="rId1" Type="http://schemas.openxmlformats.org/officeDocument/2006/relationships/audio" Target="file:///C:\Users\User\Desktop\&#1087;&#1077;&#1076;&#1082;&#1086;&#1085;&#1082;&#1091;&#1088;&#1089;&#1099;%202012-13\&#1040;&#1075;&#1072;&#1092;&#1100;&#1103;%20&#1082;&#1086;&#1088;&#1086;&#1074;&#1085;&#1080;&#1094;&#1072;\&#1048;&#1085;&#1076;&#1080;&#1081;&#1089;&#1082;&#1072;&#1103;%20&#1085;&#1072;&#1088;&#1086;&#1076;&#1085;&#1072;&#1103;%20&#1084;&#1091;&#1079;&#1099;&#1082;&#1072;%20-%20&#1048;&#1053;&#1044;&#1048;&#1049;&#1057;&#1050;&#1040;&#1071;%20&#1053;&#1040;&#1056;&#1054;&#1044;&#1053;&#1040;&#1071;%20(mp3ostrov.com).mp3" TargetMode="External"/><Relationship Id="rId4" Type="http://schemas.openxmlformats.org/officeDocument/2006/relationships/image" Target="../media/image4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Public\Music\Sample%20Music\Skazochnaya-muzyka-Padal-proshlogodniy-sneg(mp3-sait.info).mp3" TargetMode="External"/><Relationship Id="rId5" Type="http://schemas.openxmlformats.org/officeDocument/2006/relationships/image" Target="../media/image44.png"/><Relationship Id="rId4" Type="http://schemas.openxmlformats.org/officeDocument/2006/relationships/image" Target="../media/image4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Public\Music\Sample%20Music\&#1053;&#1072;&#1088;&#1086;&#1076;&#1085;&#1099;&#1077;%20&#1056;&#1091;&#1089;&#1089;&#1082;&#1080;&#1077;_-_&#1050;&#1072;&#1083;&#1080;&#1085;&#1082;&#1072;_(-).mp3" TargetMode="Externa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slideLayout" Target="../slideLayouts/slideLayout8.xml"/><Relationship Id="rId1" Type="http://schemas.openxmlformats.org/officeDocument/2006/relationships/video" Target="file:///C:\Users\User\Pictures\&#1084;&#1091;&#1083;&#1100;&#1090;&#1080;&#1082;&#1080;\&#1073;&#1091;&#1088;&#1077;&#1085;&#1091;&#1096;&#1082;&#1072;.avi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slideLayout" Target="../slideLayouts/slideLayout8.xml"/><Relationship Id="rId1" Type="http://schemas.openxmlformats.org/officeDocument/2006/relationships/video" Target="file:///D:\&#1084;&#1091;&#1083;&#1100;&#1090;&#1092;&#1080;&#1083;&#1100;&#1084;&#1099;\&#1089;&#1086;&#1083;&#1086;&#1084;&#1077;&#1085;&#1085;&#1099;&#1081;%20&#1073;&#1099;&#1095;&#1086;&#1082;.avi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User\Desktop\&#1087;&#1077;&#1076;&#1082;&#1086;&#1085;&#1082;&#1091;&#1088;&#1089;&#1099;%202012-13\&#1040;&#1075;&#1072;&#1092;&#1100;&#1103;%20&#1082;&#1086;&#1088;&#1086;&#1074;&#1085;&#1080;&#1094;&#1072;\A.Makarevich-Pesenka_pro_korovu.mp3" TargetMode="Externa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jpe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8.xml"/><Relationship Id="rId1" Type="http://schemas.openxmlformats.org/officeDocument/2006/relationships/audio" Target="file:///C:\Users\Public\Music\Sample%20Music\Maid%20with%20the%20Flaxen%20Hair.mp3" TargetMode="Externa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8.xml"/><Relationship Id="rId1" Type="http://schemas.openxmlformats.org/officeDocument/2006/relationships/audio" Target="file:///C:\Users\User\Desktop\&#1087;&#1077;&#1076;&#1082;&#1086;&#1085;&#1082;&#1091;&#1088;&#1089;&#1099;%202012-13\&#1040;&#1075;&#1072;&#1092;&#1100;&#1103;%20&#1082;&#1086;&#1088;&#1086;&#1074;&#1085;&#1080;&#1094;&#1072;\&#1084;&#1099;&#1095;&#1072;&#1085;&#1080;&#1077;%20&#1082;&#1086;&#1088;&#1086;&#1074;&#1099;.mp3" TargetMode="External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8.xml"/><Relationship Id="rId1" Type="http://schemas.openxmlformats.org/officeDocument/2006/relationships/audio" Target="file:///C:\Users\Public\Music\Sample%20Music\Kolokol_chiki-Skazochnaya-muzyka(mp3-sait.info).mp3" TargetMode="External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8.xml"/><Relationship Id="rId1" Type="http://schemas.openxmlformats.org/officeDocument/2006/relationships/audio" Target="file:///C:\Users\User\Desktop\&#1087;&#1077;&#1076;&#1082;&#1086;&#1085;&#1082;&#1091;&#1088;&#1089;&#1099;%202012-13\&#1040;&#1075;&#1072;&#1092;&#1100;&#1103;%20&#1082;&#1086;&#1088;&#1086;&#1074;&#1085;&#1080;&#1094;&#1072;\Aleksandr_Liver_-_Kamarinskij_(iplayer.fm).mp3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8.xml"/><Relationship Id="rId1" Type="http://schemas.openxmlformats.org/officeDocument/2006/relationships/audio" Target="file:///C:\Users\Public\Music\Sample%20Music\GARRI-POTTER-skazochnaya-muzyka33(mp3-sait.info).mp3" TargetMode="External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8.xml"/><Relationship Id="rId1" Type="http://schemas.openxmlformats.org/officeDocument/2006/relationships/audio" Target="file:///C:\Users\Public\Music\Sample%20Music\Klassicheskaya-muzyka-skazochnaya(mp3-sait.info).mp3" TargetMode="External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3968" y="4653136"/>
            <a:ext cx="4384576" cy="1484784"/>
          </a:xfrm>
        </p:spPr>
        <p:txBody>
          <a:bodyPr rtlCol="0">
            <a:normAutofit fontScale="70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pc="-150" dirty="0" smtClean="0"/>
              <a:t>Автор идеи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400" b="1" dirty="0" smtClean="0">
                <a:latin typeface="Monotype Corsiva" pitchFamily="66" charset="0"/>
              </a:rPr>
              <a:t>Пивоварова Диана Геннадьевна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МКОУ Приданниковская СОШ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2013</a:t>
            </a:r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323528" y="0"/>
            <a:ext cx="8496944" cy="4869160"/>
          </a:xfrm>
          <a:prstGeom prst="horizontalScroll">
            <a:avLst/>
          </a:prstGeom>
          <a:blipFill dpi="0" rotWithShape="1">
            <a:blip r:embed="rId4" cstate="print">
              <a:alphaModFix amt="49000"/>
            </a:blip>
            <a:srcRect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187624" y="764704"/>
            <a:ext cx="763284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Народный календарь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30925" y="1916832"/>
            <a:ext cx="4317339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Агафья-</a:t>
            </a:r>
          </a:p>
          <a:p>
            <a:pPr algn="ctr"/>
            <a:r>
              <a:rPr lang="ru-RU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коровница</a:t>
            </a:r>
            <a:endParaRPr lang="ru-RU" sz="6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7" name="Ameli-skazochnaya-muzyka(mp3-sait.info)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3105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4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4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500"/>
                            </p:stCondLst>
                            <p:childTnLst>
                              <p:par>
                                <p:cTn id="37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7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77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2" dur="77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4" dur="77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6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77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77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1" dur="77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3" dur="77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1500"/>
                            </p:stCondLst>
                            <p:childTnLst>
                              <p:par>
                                <p:cTn id="56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6500"/>
                            </p:stCondLst>
                            <p:childTnLst>
                              <p:par>
                                <p:cTn id="60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61" dur="5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1500"/>
                            </p:stCondLst>
                            <p:childTnLst>
                              <p:par>
                                <p:cTn id="64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" dur="5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6500"/>
                            </p:stCondLst>
                            <p:childTnLst>
                              <p:par>
                                <p:cTn id="68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" dur="5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1" build="p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476672"/>
            <a:ext cx="2769121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2996952"/>
            <a:ext cx="4663440" cy="349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Люди труда</a:t>
            </a:r>
          </a:p>
          <a:p>
            <a:r>
              <a:rPr lang="ru-RU" dirty="0" smtClean="0"/>
              <a:t>Ферма</a:t>
            </a:r>
          </a:p>
          <a:p>
            <a:r>
              <a:rPr lang="ru-RU" dirty="0" smtClean="0"/>
              <a:t>Удой</a:t>
            </a:r>
          </a:p>
          <a:p>
            <a:r>
              <a:rPr lang="ru-RU" dirty="0" smtClean="0"/>
              <a:t>Доярка</a:t>
            </a:r>
          </a:p>
          <a:p>
            <a:r>
              <a:rPr lang="ru-RU" dirty="0" smtClean="0"/>
              <a:t>Сепаратор</a:t>
            </a:r>
          </a:p>
          <a:p>
            <a:r>
              <a:rPr lang="ru-RU" dirty="0" smtClean="0"/>
              <a:t>Масло </a:t>
            </a:r>
          </a:p>
          <a:p>
            <a:r>
              <a:rPr lang="ru-RU" dirty="0" smtClean="0"/>
              <a:t>Сметана?</a:t>
            </a:r>
            <a:endParaRPr lang="ru-RU" dirty="0"/>
          </a:p>
        </p:txBody>
      </p:sp>
      <p:pic>
        <p:nvPicPr>
          <p:cNvPr id="5" name="Muzyka-ochen_-krasivaya-skazochnaya-melodiya(mp3-sait.info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839200" y="6093296"/>
            <a:ext cx="304800" cy="304800"/>
          </a:xfrm>
          <a:prstGeom prst="rect">
            <a:avLst/>
          </a:prstGeom>
        </p:spPr>
      </p:pic>
      <p:pic>
        <p:nvPicPr>
          <p:cNvPr id="7" name="Рисунок 6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1988840"/>
            <a:ext cx="3384376" cy="4475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9552" y="404664"/>
            <a:ext cx="2376264" cy="177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11960" y="1988840"/>
            <a:ext cx="1435100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131840" y="404664"/>
            <a:ext cx="1985963" cy="143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851920" y="620688"/>
            <a:ext cx="4896544" cy="5964262"/>
          </a:xfrm>
        </p:spPr>
        <p:txBody>
          <a:bodyPr/>
          <a:lstStyle/>
          <a:p>
            <a:r>
              <a:rPr lang="ru-RU" sz="1800" dirty="0" smtClean="0"/>
              <a:t>Агафья-коровница, береги коров.</a:t>
            </a:r>
          </a:p>
          <a:p>
            <a:r>
              <a:rPr lang="ru-RU" sz="1800" dirty="0" smtClean="0"/>
              <a:t>Агафья коров оберегает от болезней. </a:t>
            </a:r>
          </a:p>
          <a:p>
            <a:r>
              <a:rPr lang="ru-RU" sz="1800" dirty="0" smtClean="0"/>
              <a:t> Корова в тепле — молоко на столе.</a:t>
            </a:r>
          </a:p>
          <a:p>
            <a:r>
              <a:rPr lang="ru-RU" sz="1800" dirty="0" smtClean="0"/>
              <a:t> У коровы молоко на языке.</a:t>
            </a:r>
          </a:p>
          <a:p>
            <a:r>
              <a:rPr lang="ru-RU" sz="1800" dirty="0" smtClean="0"/>
              <a:t> Корова на дворе — харч на столе.</a:t>
            </a:r>
          </a:p>
          <a:p>
            <a:r>
              <a:rPr lang="ru-RU" sz="1800" dirty="0" smtClean="0"/>
              <a:t> Корову палкой бить — молока не пить.</a:t>
            </a:r>
          </a:p>
          <a:p>
            <a:r>
              <a:rPr lang="ru-RU" sz="1800" dirty="0" smtClean="0"/>
              <a:t> С маслом да со сметаной бабушкин лапоть съешь.</a:t>
            </a:r>
          </a:p>
          <a:p>
            <a:r>
              <a:rPr lang="ru-RU" sz="1800" dirty="0" smtClean="0"/>
              <a:t> Избил дед бычка, да хватился молочка.</a:t>
            </a:r>
          </a:p>
          <a:p>
            <a:r>
              <a:rPr lang="ru-RU" sz="1800" dirty="0" smtClean="0"/>
              <a:t> Сметану любить — коровку кормить.</a:t>
            </a:r>
          </a:p>
          <a:p>
            <a:r>
              <a:rPr lang="ru-RU" sz="1800" dirty="0" smtClean="0"/>
              <a:t> Крестьянин скотинкой жив.</a:t>
            </a:r>
          </a:p>
          <a:p>
            <a:r>
              <a:rPr lang="ru-RU" sz="1800" dirty="0" smtClean="0"/>
              <a:t> Животину водить — не разиня рот ходить.</a:t>
            </a:r>
          </a:p>
          <a:p>
            <a:r>
              <a:rPr lang="ru-RU" sz="1800" dirty="0" smtClean="0"/>
              <a:t> Домашний теленок лучше заморской коровы.</a:t>
            </a:r>
          </a:p>
          <a:p>
            <a:r>
              <a:rPr lang="ru-RU" sz="1800" dirty="0" smtClean="0"/>
              <a:t> Была бы корова, найдем и подойник.</a:t>
            </a:r>
            <a:endParaRPr lang="ru-RU" sz="28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2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1981200" cy="1066800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ru-RU" dirty="0" smtClean="0"/>
              <a:t>Святая мученица</a:t>
            </a:r>
            <a:br>
              <a:rPr lang="ru-RU" dirty="0" smtClean="0"/>
            </a:br>
            <a:r>
              <a:rPr lang="ru-RU" dirty="0" smtClean="0"/>
              <a:t>  </a:t>
            </a:r>
            <a:r>
              <a:rPr lang="ru-RU" dirty="0" err="1" smtClean="0"/>
              <a:t>Агафия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>(</a:t>
            </a:r>
            <a:r>
              <a:rPr lang="ru-RU" sz="1800" dirty="0" smtClean="0"/>
              <a:t>18 февраля)</a:t>
            </a:r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060848"/>
            <a:ext cx="3024336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63888" y="404664"/>
            <a:ext cx="5580112" cy="618028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400" dirty="0" smtClean="0"/>
              <a:t>		</a:t>
            </a:r>
            <a:r>
              <a:rPr lang="ru-RU" sz="1800" dirty="0" smtClean="0"/>
              <a:t>По народному представлению, этот обряд был также защитой от Коровьей Смерти при отёле.</a:t>
            </a:r>
          </a:p>
          <a:p>
            <a:pPr>
              <a:buNone/>
            </a:pPr>
            <a:r>
              <a:rPr lang="ru-RU" sz="1800" dirty="0" smtClean="0"/>
              <a:t>		 А хозяйка не плошает, над Бурёнкой своей </a:t>
            </a:r>
            <a:r>
              <a:rPr lang="ru-RU" sz="1800" dirty="0" err="1" smtClean="0"/>
              <a:t>обережное</a:t>
            </a:r>
            <a:r>
              <a:rPr lang="ru-RU" sz="1800" dirty="0" smtClean="0"/>
              <a:t> слово сказывает, чтобы встала после отёла скотинка на ноги: «Как </a:t>
            </a:r>
            <a:r>
              <a:rPr lang="ru-RU" sz="1800" dirty="0" err="1" smtClean="0"/>
              <a:t>окладно</a:t>
            </a:r>
            <a:r>
              <a:rPr lang="ru-RU" sz="1800" dirty="0" smtClean="0"/>
              <a:t> матица лежит, не </a:t>
            </a:r>
            <a:r>
              <a:rPr lang="ru-RU" sz="1800" dirty="0" err="1" smtClean="0"/>
              <a:t>терехнется</a:t>
            </a:r>
            <a:r>
              <a:rPr lang="ru-RU" sz="1800" dirty="0" smtClean="0"/>
              <a:t>, </a:t>
            </a:r>
            <a:r>
              <a:rPr lang="ru-RU" sz="1800" dirty="0" err="1" smtClean="0"/>
              <a:t>не</a:t>
            </a:r>
            <a:r>
              <a:rPr lang="ru-RU" sz="1800" dirty="0" smtClean="0"/>
              <a:t> </a:t>
            </a:r>
            <a:r>
              <a:rPr lang="ru-RU" sz="1800" dirty="0" err="1" smtClean="0"/>
              <a:t>волохнется</a:t>
            </a:r>
            <a:r>
              <a:rPr lang="ru-RU" sz="1800" dirty="0" smtClean="0"/>
              <a:t>, так и Божья скотинка Буренушка, стояла бы подо мной, </a:t>
            </a:r>
            <a:r>
              <a:rPr lang="ru-RU" sz="1800" dirty="0" err="1" smtClean="0"/>
              <a:t>большухой</a:t>
            </a:r>
            <a:r>
              <a:rPr lang="ru-RU" sz="1800" dirty="0" smtClean="0"/>
              <a:t>, ладно и тихо! </a:t>
            </a:r>
          </a:p>
          <a:p>
            <a:r>
              <a:rPr lang="ru-RU" sz="1800" dirty="0" smtClean="0"/>
              <a:t> Начиная доить корову после отёла, хозяйка </a:t>
            </a:r>
            <a:r>
              <a:rPr lang="ru-RU" sz="1800" dirty="0" err="1" smtClean="0"/>
              <a:t>неприменно</a:t>
            </a:r>
            <a:r>
              <a:rPr lang="ru-RU" sz="1800" dirty="0" smtClean="0"/>
              <a:t> вымывала вымя тёплой водицей, смазывала соски целительной мазью, приговаривала: «</a:t>
            </a:r>
            <a:r>
              <a:rPr lang="ru-RU" sz="1800" dirty="0" err="1" smtClean="0"/>
              <a:t>Бежи</a:t>
            </a:r>
            <a:r>
              <a:rPr lang="ru-RU" sz="1800" dirty="0" smtClean="0"/>
              <a:t> молочко по жилочкам да в вымечко, из вымечка да в </a:t>
            </a:r>
            <a:r>
              <a:rPr lang="ru-RU" sz="1800" dirty="0" err="1" smtClean="0"/>
              <a:t>подойничек</a:t>
            </a:r>
            <a:r>
              <a:rPr lang="ru-RU" sz="1800" dirty="0" smtClean="0"/>
              <a:t>, из </a:t>
            </a:r>
            <a:r>
              <a:rPr lang="ru-RU" sz="1800" dirty="0" err="1" smtClean="0"/>
              <a:t>подойничка</a:t>
            </a:r>
            <a:r>
              <a:rPr lang="ru-RU" sz="1800" dirty="0" smtClean="0"/>
              <a:t> да по </a:t>
            </a:r>
            <a:r>
              <a:rPr lang="ru-RU" sz="1800" dirty="0" err="1" smtClean="0"/>
              <a:t>крыночкам</a:t>
            </a:r>
            <a:r>
              <a:rPr lang="ru-RU" sz="1800" dirty="0" smtClean="0"/>
              <a:t> – на </a:t>
            </a:r>
            <a:r>
              <a:rPr lang="ru-RU" sz="1800" dirty="0" err="1" smtClean="0"/>
              <a:t>толсту</a:t>
            </a:r>
            <a:r>
              <a:rPr lang="ru-RU" sz="1800" dirty="0" smtClean="0"/>
              <a:t> </a:t>
            </a:r>
            <a:r>
              <a:rPr lang="ru-RU" sz="1800" dirty="0" err="1" smtClean="0"/>
              <a:t>сметанушку</a:t>
            </a:r>
            <a:r>
              <a:rPr lang="ru-RU" sz="1800" dirty="0" smtClean="0"/>
              <a:t>! </a:t>
            </a:r>
          </a:p>
          <a:p>
            <a:r>
              <a:rPr lang="ru-RU" sz="1800" dirty="0" smtClean="0"/>
              <a:t> Уходя из хлева, она поворачивалась на восточную сторону и молилась: «Стану, </a:t>
            </a:r>
            <a:r>
              <a:rPr lang="ru-RU" sz="1800" dirty="0" err="1" smtClean="0"/>
              <a:t>помолясь</a:t>
            </a:r>
            <a:r>
              <a:rPr lang="ru-RU" sz="1800" dirty="0" smtClean="0"/>
              <a:t>, ко </a:t>
            </a:r>
            <a:r>
              <a:rPr lang="ru-RU" sz="1800" dirty="0" err="1" smtClean="0"/>
              <a:t>хлевным</a:t>
            </a:r>
            <a:r>
              <a:rPr lang="ru-RU" sz="1800" dirty="0" smtClean="0"/>
              <a:t> воротам </a:t>
            </a:r>
            <a:r>
              <a:rPr lang="ru-RU" sz="1800" dirty="0" err="1" smtClean="0"/>
              <a:t>поворотясь</a:t>
            </a:r>
            <a:r>
              <a:rPr lang="ru-RU" sz="1800" dirty="0" smtClean="0"/>
              <a:t>. Со широкой улицы, со восточной стороны приходи в хлев заступник скотинки Божий угодник </a:t>
            </a:r>
            <a:r>
              <a:rPr lang="ru-RU" sz="1800" dirty="0" err="1" smtClean="0"/>
              <a:t>Власий</a:t>
            </a:r>
            <a:r>
              <a:rPr lang="ru-RU" sz="1800" dirty="0" smtClean="0"/>
              <a:t>!»</a:t>
            </a:r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2386608" cy="635670"/>
          </a:xfrm>
        </p:spPr>
        <p:txBody>
          <a:bodyPr anchor="ctr"/>
          <a:lstStyle/>
          <a:p>
            <a:pPr algn="ctr"/>
            <a:r>
              <a:rPr lang="ru-RU" dirty="0" smtClean="0"/>
              <a:t>ОБРЯД </a:t>
            </a:r>
            <a:endParaRPr lang="ru-RU" dirty="0"/>
          </a:p>
        </p:txBody>
      </p:sp>
      <p:pic>
        <p:nvPicPr>
          <p:cNvPr id="6" name="Рисунок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908720"/>
            <a:ext cx="3456384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995936" y="620688"/>
            <a:ext cx="4608512" cy="5964262"/>
          </a:xfrm>
        </p:spPr>
        <p:txBody>
          <a:bodyPr/>
          <a:lstStyle/>
          <a:p>
            <a:pPr>
              <a:buNone/>
            </a:pPr>
            <a:r>
              <a:rPr lang="ru-RU" sz="2400" dirty="0" smtClean="0"/>
              <a:t>		</a:t>
            </a:r>
            <a:r>
              <a:rPr lang="ru-RU" sz="2800" dirty="0" smtClean="0"/>
              <a:t>Св. Агафью считали в народе и защитницей от пожаров. Поэтому в день ее памяти в церкви освящали хлеб с солью и хранили в доме; в случае пожара их бросали в огонь или на поле, чтобы отвести пламя от деревянных строений. </a:t>
            </a:r>
          </a:p>
          <a:p>
            <a:pPr>
              <a:buNone/>
            </a:pPr>
            <a:endParaRPr lang="ru-RU" sz="2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2880320" cy="1066800"/>
          </a:xfrm>
        </p:spPr>
        <p:txBody>
          <a:bodyPr anchor="ctr">
            <a:normAutofit/>
          </a:bodyPr>
          <a:lstStyle/>
          <a:p>
            <a:pPr algn="ctr"/>
            <a:r>
              <a:rPr lang="ru-RU" dirty="0" smtClean="0"/>
              <a:t>Святая мученица</a:t>
            </a:r>
            <a:br>
              <a:rPr lang="ru-RU" dirty="0" smtClean="0"/>
            </a:br>
            <a:r>
              <a:rPr lang="ru-RU" dirty="0" smtClean="0"/>
              <a:t>  </a:t>
            </a:r>
            <a:r>
              <a:rPr lang="ru-RU" dirty="0" err="1" smtClean="0"/>
              <a:t>Агафия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>(</a:t>
            </a:r>
            <a:r>
              <a:rPr lang="ru-RU" sz="1800" dirty="0" smtClean="0"/>
              <a:t>18 февраля)</a:t>
            </a:r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556792"/>
            <a:ext cx="3384376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Kolokol_chiki-Skazochnaya-muzyka(mp3-sait.info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833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67544" y="404664"/>
            <a:ext cx="8208912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627784" y="1268760"/>
            <a:ext cx="5976664" cy="4968552"/>
          </a:xfrm>
        </p:spPr>
        <p:txBody>
          <a:bodyPr/>
          <a:lstStyle/>
          <a:p>
            <a:pPr>
              <a:spcAft>
                <a:spcPts val="1800"/>
              </a:spcAft>
              <a:buNone/>
            </a:pPr>
            <a:r>
              <a:rPr lang="ru-RU" sz="2400" dirty="0" smtClean="0"/>
              <a:t>		</a:t>
            </a:r>
            <a:r>
              <a:rPr lang="ru-RU" sz="2400" dirty="0" smtClean="0">
                <a:solidFill>
                  <a:schemeClr val="bg1"/>
                </a:solidFill>
              </a:rPr>
              <a:t>В этот день внимательно следили за погодой: если было тепло, то больших холодов не предвиделось. </a:t>
            </a:r>
          </a:p>
          <a:p>
            <a:pPr>
              <a:buNone/>
            </a:pPr>
            <a:r>
              <a:rPr lang="ru-RU" sz="2400" dirty="0" smtClean="0"/>
              <a:t>		</a:t>
            </a:r>
            <a:r>
              <a:rPr lang="ru-RU" sz="2400" dirty="0" smtClean="0">
                <a:solidFill>
                  <a:srgbClr val="FFFF00"/>
                </a:solidFill>
              </a:rPr>
              <a:t> Хорошая погода в этот день указывает, что лето будет сухое.</a:t>
            </a:r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r>
              <a:rPr lang="ru-RU" sz="2400" dirty="0" smtClean="0"/>
              <a:t>		</a:t>
            </a:r>
            <a:r>
              <a:rPr lang="ru-RU" sz="2400" dirty="0" smtClean="0">
                <a:solidFill>
                  <a:srgbClr val="005828"/>
                </a:solidFill>
              </a:rPr>
              <a:t> Мороз в этот день предвещает дружную весну, сухое и жаркое лето. </a:t>
            </a:r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r>
              <a:rPr lang="ru-RU" sz="2400" dirty="0" smtClean="0"/>
              <a:t>		</a:t>
            </a:r>
            <a:r>
              <a:rPr lang="ru-RU" sz="2400" dirty="0" smtClean="0">
                <a:solidFill>
                  <a:srgbClr val="002060"/>
                </a:solidFill>
              </a:rPr>
              <a:t>Коли в этот день мороз, то весна будет «дружная», а лето сухое и жаркое.</a:t>
            </a:r>
          </a:p>
          <a:p>
            <a:pPr>
              <a:buNone/>
            </a:pP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1981200" cy="1296144"/>
          </a:xfrm>
        </p:spPr>
        <p:txBody>
          <a:bodyPr anchor="ctr"/>
          <a:lstStyle/>
          <a:p>
            <a:pPr algn="ctr"/>
            <a:r>
              <a:rPr lang="ru-RU" dirty="0" smtClean="0"/>
              <a:t>АГАФИЯ -КОРОВНИЦА</a:t>
            </a:r>
            <a:br>
              <a:rPr lang="ru-RU" dirty="0" smtClean="0"/>
            </a:br>
            <a:r>
              <a:rPr lang="ru-RU" dirty="0" smtClean="0"/>
              <a:t>(</a:t>
            </a:r>
            <a:r>
              <a:rPr lang="ru-RU" sz="1800" dirty="0" smtClean="0"/>
              <a:t>18 февраля)</a:t>
            </a:r>
            <a:endParaRPr lang="ru-RU" dirty="0"/>
          </a:p>
        </p:txBody>
      </p:sp>
      <p:pic>
        <p:nvPicPr>
          <p:cNvPr id="6" name="Novogodniy-m_yuzikl-Zolushka-skazochnaya-muzyka-Feya(mp3-sait.info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611560" y="580526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162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995936" y="620688"/>
            <a:ext cx="4608512" cy="5964262"/>
          </a:xfrm>
        </p:spPr>
        <p:txBody>
          <a:bodyPr/>
          <a:lstStyle/>
          <a:p>
            <a:pPr>
              <a:buNone/>
            </a:pPr>
            <a:r>
              <a:rPr lang="ru-RU" sz="2400" dirty="0" smtClean="0"/>
              <a:t>		Родившиеся в этот день обладают особенным даром понимать домашних животных. </a:t>
            </a:r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r>
              <a:rPr lang="ru-RU" sz="2400" dirty="0" smtClean="0"/>
              <a:t>		Именины празднуют: </a:t>
            </a:r>
          </a:p>
          <a:p>
            <a:pPr>
              <a:buNone/>
            </a:pPr>
            <a:r>
              <a:rPr lang="ru-RU" sz="2400" dirty="0" smtClean="0"/>
              <a:t>	 Агафья, Антон, Василиса, </a:t>
            </a:r>
            <a:r>
              <a:rPr lang="ru-RU" sz="2400" dirty="0" err="1" smtClean="0"/>
              <a:t>Евагрий</a:t>
            </a:r>
            <a:r>
              <a:rPr lang="ru-RU" sz="2400" dirty="0" smtClean="0"/>
              <a:t>, Макар, </a:t>
            </a:r>
            <a:r>
              <a:rPr lang="ru-RU" sz="2400" dirty="0" err="1" smtClean="0"/>
              <a:t>Полиевкт</a:t>
            </a:r>
            <a:r>
              <a:rPr lang="ru-RU" sz="2400" dirty="0" smtClean="0"/>
              <a:t>, Феодосий, </a:t>
            </a:r>
            <a:r>
              <a:rPr lang="ru-RU" sz="2400" dirty="0" err="1" smtClean="0"/>
              <a:t>Феодулия</a:t>
            </a:r>
            <a:r>
              <a:rPr lang="ru-RU" sz="2400" dirty="0" smtClean="0"/>
              <a:t>, </a:t>
            </a:r>
            <a:r>
              <a:rPr lang="ru-RU" sz="2400" dirty="0" err="1" smtClean="0"/>
              <a:t>Элладий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3168352" cy="1066800"/>
          </a:xfrm>
        </p:spPr>
        <p:txBody>
          <a:bodyPr anchor="ctr">
            <a:normAutofit/>
          </a:bodyPr>
          <a:lstStyle/>
          <a:p>
            <a:pPr algn="ctr"/>
            <a:r>
              <a:rPr lang="ru-RU" dirty="0" smtClean="0"/>
              <a:t>Святая мученица</a:t>
            </a:r>
            <a:br>
              <a:rPr lang="ru-RU" dirty="0" smtClean="0"/>
            </a:br>
            <a:r>
              <a:rPr lang="ru-RU" dirty="0" smtClean="0"/>
              <a:t>  </a:t>
            </a:r>
            <a:r>
              <a:rPr lang="ru-RU" dirty="0" err="1" smtClean="0"/>
              <a:t>Агафия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>(</a:t>
            </a:r>
            <a:r>
              <a:rPr lang="ru-RU" sz="1800" dirty="0" smtClean="0"/>
              <a:t>18 февраля)</a:t>
            </a:r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700808"/>
            <a:ext cx="3384376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Muzyka-iz-fil_ma-quotTri-oreshka-dlya-zolushkiquot-Skazochnaya-muzyka(mp3-sait.info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375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707904" y="457200"/>
            <a:ext cx="4896544" cy="5715000"/>
          </a:xfrm>
        </p:spPr>
        <p:txBody>
          <a:bodyPr>
            <a:normAutofit lnSpcReduction="10000"/>
          </a:bodyPr>
          <a:lstStyle/>
          <a:p>
            <a:r>
              <a:rPr lang="ru-RU" sz="1800" dirty="0" smtClean="0"/>
              <a:t>Предком домашних коров был дикий бык, в частности его вымерший в дикой природе подвид — тур.</a:t>
            </a:r>
          </a:p>
          <a:p>
            <a:r>
              <a:rPr lang="ru-RU" sz="1800" dirty="0" smtClean="0"/>
              <a:t>Тур (лат. </a:t>
            </a:r>
            <a:r>
              <a:rPr lang="ru-RU" sz="1800" dirty="0" err="1" smtClean="0"/>
              <a:t>Bos</a:t>
            </a:r>
            <a:r>
              <a:rPr lang="ru-RU" sz="1800" dirty="0" smtClean="0"/>
              <a:t> </a:t>
            </a:r>
            <a:r>
              <a:rPr lang="ru-RU" sz="1800" dirty="0" err="1" smtClean="0"/>
              <a:t>primigenius</a:t>
            </a:r>
            <a:r>
              <a:rPr lang="ru-RU" sz="1800" dirty="0" smtClean="0"/>
              <a:t>) — парнокопытное животное рода настоящих быков подсемейства быков семейства полорогих, первобытный дикий бык, прародитель современного крупного рогатого скота. Самыми близкими родственниками являются </a:t>
            </a:r>
            <a:r>
              <a:rPr lang="ru-RU" sz="1800" dirty="0" err="1" smtClean="0"/>
              <a:t>ватусси</a:t>
            </a:r>
            <a:r>
              <a:rPr lang="ru-RU" sz="1800" dirty="0" smtClean="0"/>
              <a:t> и серый украинский скот. Жил со второй половины антропогена в </a:t>
            </a:r>
            <a:r>
              <a:rPr lang="ru-RU" sz="1800" dirty="0" err="1" smtClean="0"/>
              <a:t>лесостепях</a:t>
            </a:r>
            <a:r>
              <a:rPr lang="ru-RU" sz="1800" dirty="0" smtClean="0"/>
              <a:t> и степях Восточного полушария. Ныне считается вымершим в результате хозяйственной деятельности человека и интенсивной охоты. Последняя особь не была убита на охоте, но погибла в 1627 году в лесах недалеко от </a:t>
            </a:r>
            <a:r>
              <a:rPr lang="ru-RU" sz="1800" dirty="0" err="1" smtClean="0"/>
              <a:t>Якторова</a:t>
            </a:r>
            <a:r>
              <a:rPr lang="ru-RU" sz="1800" dirty="0" smtClean="0"/>
              <a:t> — считается, что из-за болезни, которая затронула маленькую генетически слабую и изолированную популяцию последних животных этого рода.</a:t>
            </a:r>
            <a:endParaRPr lang="ru-RU" sz="1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3024336" cy="576064"/>
          </a:xfrm>
        </p:spPr>
        <p:txBody>
          <a:bodyPr anchor="t"/>
          <a:lstStyle/>
          <a:p>
            <a:r>
              <a:rPr lang="ru-RU" dirty="0" smtClean="0"/>
              <a:t>Одомашнивание коров</a:t>
            </a:r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412776"/>
            <a:ext cx="3096344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3645024"/>
            <a:ext cx="2448272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skazochnaya-muzyka-novogodnyaya(mp3-sait.info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101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4869160"/>
            <a:ext cx="2099310" cy="1574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941168"/>
            <a:ext cx="2160240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284984"/>
            <a:ext cx="2160240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1772816"/>
            <a:ext cx="2160240" cy="1360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32040" y="4797152"/>
            <a:ext cx="2304256" cy="1700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с двумя вырезанными противолежащими углами 6"/>
          <p:cNvSpPr/>
          <p:nvPr/>
        </p:nvSpPr>
        <p:spPr>
          <a:xfrm>
            <a:off x="2699792" y="764704"/>
            <a:ext cx="5544616" cy="3672408"/>
          </a:xfrm>
          <a:prstGeom prst="snip2DiagRect">
            <a:avLst>
              <a:gd name="adj1" fmla="val 0"/>
              <a:gd name="adj2" fmla="val 49347"/>
            </a:avLst>
          </a:prstGeom>
          <a:gradFill flip="none" rotWithShape="1">
            <a:gsLst>
              <a:gs pos="0">
                <a:srgbClr val="FF3399">
                  <a:alpha val="49000"/>
                </a:srgbClr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  <a:gs pos="100000">
                <a:srgbClr val="3366FF"/>
              </a:gs>
              <a:gs pos="100000">
                <a:srgbClr val="3366FF"/>
              </a:gs>
              <a:gs pos="100000">
                <a:srgbClr val="3366FF"/>
              </a:gs>
              <a:gs pos="84000">
                <a:srgbClr val="3366FF">
                  <a:alpha val="58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779912" y="1844824"/>
            <a:ext cx="368293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</a:rPr>
              <a:t>Песенный</a:t>
            </a:r>
          </a:p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</a:rPr>
              <a:t> конкурс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851920" y="457200"/>
            <a:ext cx="4896544" cy="57150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400" dirty="0" smtClean="0"/>
              <a:t>		В Индии с древности корову считают священным животным, воплощением Великой матери Адити и земли, а иногда даже всей Вселенной. Веды связывают их с зарёй и солнцем, называя матерями, которые властвуют над тройной природой мира. Корова защищается вселенскими законами и Вишну (Высшей Личностью Бога) лично, считается, что убийца коровы попадет в ад: «Убийцам коров уготовано гнить в аду столько лет, сколько было волосков на теле коровы» </a:t>
            </a:r>
          </a:p>
          <a:p>
            <a:pPr>
              <a:buNone/>
            </a:pPr>
            <a:endParaRPr lang="ru-RU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1981200" cy="1066800"/>
          </a:xfrm>
        </p:spPr>
        <p:txBody>
          <a:bodyPr anchor="ctr"/>
          <a:lstStyle/>
          <a:p>
            <a:pPr algn="ctr"/>
            <a:r>
              <a:rPr lang="ru-RU" dirty="0" smtClean="0"/>
              <a:t>В Индии</a:t>
            </a:r>
            <a:endParaRPr lang="ru-RU" dirty="0"/>
          </a:p>
        </p:txBody>
      </p:sp>
      <p:pic>
        <p:nvPicPr>
          <p:cNvPr id="6" name="Рисунок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628800"/>
            <a:ext cx="3168352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Индийская народная музыка - ИНДИЙСКАЯ НАРОДНАЯ (mp3ostrov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365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619672" y="404664"/>
            <a:ext cx="1368152" cy="644791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13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Я</a:t>
            </a:r>
            <a:endParaRPr lang="ru-RU" sz="413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с одним вырезанным углом 5"/>
          <p:cNvSpPr/>
          <p:nvPr/>
        </p:nvSpPr>
        <p:spPr>
          <a:xfrm>
            <a:off x="4283968" y="4725144"/>
            <a:ext cx="3528392" cy="720080"/>
          </a:xfrm>
          <a:prstGeom prst="snip1Rect">
            <a:avLst>
              <a:gd name="adj" fmla="val 50000"/>
            </a:avLst>
          </a:prstGeom>
          <a:gradFill flip="none" rotWithShape="1">
            <a:gsLst>
              <a:gs pos="0">
                <a:srgbClr val="FF3399">
                  <a:alpha val="41000"/>
                </a:srgbClr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  <a:gs pos="100000">
                <a:srgbClr val="3366FF"/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rgbClr val="005828"/>
                </a:solidFill>
                <a:latin typeface="Times New Roman" pitchFamily="18" charset="0"/>
                <a:cs typeface="Times New Roman" pitchFamily="18" charset="0"/>
              </a:rPr>
              <a:t>узнал</a:t>
            </a:r>
            <a:endParaRPr lang="ru-RU" sz="4800" dirty="0">
              <a:solidFill>
                <a:srgbClr val="00582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с одним вырезанным углом 6"/>
          <p:cNvSpPr/>
          <p:nvPr/>
        </p:nvSpPr>
        <p:spPr>
          <a:xfrm>
            <a:off x="4283968" y="3429000"/>
            <a:ext cx="2736304" cy="936104"/>
          </a:xfrm>
          <a:prstGeom prst="snip1Rect">
            <a:avLst>
              <a:gd name="adj" fmla="val 50000"/>
            </a:avLst>
          </a:prstGeom>
          <a:gradFill flip="none" rotWithShape="1">
            <a:gsLst>
              <a:gs pos="0">
                <a:srgbClr val="FF3399">
                  <a:alpha val="41000"/>
                </a:srgbClr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  <a:gs pos="100000">
                <a:srgbClr val="3366FF"/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4800" dirty="0" smtClean="0">
                <a:solidFill>
                  <a:srgbClr val="005828"/>
                </a:solidFill>
                <a:latin typeface="Times New Roman" pitchFamily="18" charset="0"/>
                <a:cs typeface="Times New Roman" pitchFamily="18" charset="0"/>
              </a:rPr>
              <a:t>понял</a:t>
            </a:r>
            <a:endParaRPr lang="ru-RU" sz="4800" dirty="0">
              <a:solidFill>
                <a:srgbClr val="00582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с одним вырезанным углом 7"/>
          <p:cNvSpPr/>
          <p:nvPr/>
        </p:nvSpPr>
        <p:spPr>
          <a:xfrm>
            <a:off x="4211960" y="1700808"/>
            <a:ext cx="1944216" cy="1224136"/>
          </a:xfrm>
          <a:prstGeom prst="snip1Rect">
            <a:avLst>
              <a:gd name="adj" fmla="val 50000"/>
            </a:avLst>
          </a:prstGeom>
          <a:gradFill flip="none" rotWithShape="1">
            <a:gsLst>
              <a:gs pos="0">
                <a:srgbClr val="FF3399">
                  <a:alpha val="41000"/>
                </a:srgbClr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  <a:gs pos="100000">
                <a:srgbClr val="3366FF"/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50000"/>
              </a:lnSpc>
            </a:pPr>
            <a:r>
              <a:rPr lang="ru-RU" sz="4000" dirty="0" smtClean="0">
                <a:solidFill>
                  <a:srgbClr val="005828"/>
                </a:solidFill>
                <a:latin typeface="Times New Roman" pitchFamily="18" charset="0"/>
                <a:cs typeface="Times New Roman" pitchFamily="18" charset="0"/>
              </a:rPr>
              <a:t>хочу узнать</a:t>
            </a:r>
            <a:endParaRPr lang="ru-RU" sz="4000" dirty="0">
              <a:solidFill>
                <a:srgbClr val="00582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948264" y="692696"/>
            <a:ext cx="1619261" cy="12144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84368" y="1700808"/>
            <a:ext cx="854976" cy="917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5357826"/>
            <a:ext cx="1143008" cy="1226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0352" y="5733256"/>
            <a:ext cx="607768" cy="652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692696"/>
            <a:ext cx="602431" cy="646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Skazochnaya-muzyka-Padal-proshlogodniy-sneg(mp3-sait.info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945654" y="1124744"/>
            <a:ext cx="7802810" cy="525658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810344"/>
          </a:xfrm>
        </p:spPr>
        <p:txBody>
          <a:bodyPr/>
          <a:lstStyle/>
          <a:p>
            <a:r>
              <a:rPr lang="ru-RU" i="1" dirty="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ЯРМАРКА</a:t>
            </a:r>
            <a:endParaRPr lang="ru-RU" i="1" dirty="0">
              <a:latin typeface="Meiryo" pitchFamily="34" charset="-128"/>
              <a:ea typeface="Meiryo" pitchFamily="34" charset="-128"/>
              <a:cs typeface="Meiryo" pitchFamily="34" charset="-128"/>
            </a:endParaRPr>
          </a:p>
        </p:txBody>
      </p:sp>
      <p:pic>
        <p:nvPicPr>
          <p:cNvPr id="6" name="Народные Русские_-_Калинка_(-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388424" y="5877272"/>
            <a:ext cx="304800" cy="3048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479745" y="2967335"/>
            <a:ext cx="618451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Как мужик </a:t>
            </a:r>
          </a:p>
          <a:p>
            <a:pPr algn="ctr"/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корову продавал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2" repeatCount="2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буренушка.avi">
            <a:hlinkClick r:id="" action="ppaction://media"/>
          </p:cNvPr>
          <p:cNvPicPr>
            <a:picLocks noGrp="1" noRot="1" noChangeAspect="1"/>
          </p:cNvPicPr>
          <p:nvPr>
            <p:ph sz="quarter"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755576" y="548680"/>
            <a:ext cx="7702964" cy="57772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7212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соломенный бычок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539552" y="404664"/>
            <a:ext cx="8208912" cy="6156684"/>
          </a:xfrm>
          <a:prstGeom prst="rect">
            <a:avLst/>
          </a:prstGeom>
        </p:spPr>
      </p:pic>
      <p:sp>
        <p:nvSpPr>
          <p:cNvPr id="15" name="Содержимое 1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948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vide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1340768"/>
            <a:ext cx="4663440" cy="3759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22344" y="2641917"/>
            <a:ext cx="2849855" cy="2011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789024" y="0"/>
            <a:ext cx="1526540" cy="1144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43808" y="1484784"/>
            <a:ext cx="3705225" cy="3808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79712" y="1772816"/>
            <a:ext cx="4663440" cy="3331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75856" y="3356992"/>
            <a:ext cx="2448272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707904" y="2420888"/>
            <a:ext cx="2376264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131840" y="2132856"/>
            <a:ext cx="2880320" cy="263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A.Makarevich-Pesenka_pro_korovu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1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55 -0.08426 L 0.24045 0.2490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663 0.04213 L -0.19983 -0.1796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" y="-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48148E-6 L -0.30486 0.22662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" y="1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500"/>
                            </p:stCondLst>
                            <p:childTnLst>
                              <p:par>
                                <p:cTn id="3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11111E-6 L 0.26475 -0.27431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" y="-1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7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770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5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7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2000"/>
                            </p:stCondLst>
                            <p:childTnLst>
                              <p:par>
                                <p:cTn id="5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0.13657 L 2.5E-6 0.19676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4000"/>
                            </p:stCondLst>
                            <p:childTnLst>
                              <p:par>
                                <p:cTn id="53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7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770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8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0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6000"/>
                            </p:stCondLst>
                            <p:childTnLst>
                              <p:par>
                                <p:cTn id="6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6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8000"/>
                            </p:stCondLst>
                            <p:childTnLst>
                              <p:par>
                                <p:cTn id="66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925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1925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0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1" dur="1925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2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3" dur="1925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4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699792" y="404664"/>
            <a:ext cx="5987008" cy="5721499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000" dirty="0" smtClean="0"/>
              <a:t>		</a:t>
            </a:r>
            <a:r>
              <a:rPr lang="ru-RU" sz="2400" dirty="0" smtClean="0"/>
              <a:t>Крестьянину надо было в первую очередь заботиться об урожае, о здоровье своей семьи и скота, о передаче опыта подрастающему поколению. Полная зависимость от природы заставляла земледельца тщательнейшим образом изучать окружающий мир, примечать «мельчайшие подробности случайностей природы», улавливать закономерности и связи одних явлений с другими. Это вылилось в целый свод правил, примет, тонких и верных наблюдений, знать которые не грех и сегодняшнему сельскому жителю, да и не только ем. </a:t>
            </a:r>
          </a:p>
          <a:p>
            <a:endParaRPr lang="ru-RU" dirty="0"/>
          </a:p>
        </p:txBody>
      </p:sp>
      <p:pic>
        <p:nvPicPr>
          <p:cNvPr id="4" name="Maid with the Flaxen Hair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6300192" y="6093296"/>
            <a:ext cx="304800" cy="3048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16632"/>
            <a:ext cx="2144713" cy="143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1685016"/>
            <a:ext cx="2155949" cy="159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3349741"/>
            <a:ext cx="2265487" cy="1586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511" y="5085184"/>
            <a:ext cx="2267331" cy="150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155" decel="100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1155" decel="100000"/>
                                        <p:tgtEl>
                                          <p:spTgt spid="102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" dur="1155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5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" dur="1155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7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155" decel="100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1155" decel="100000"/>
                                        <p:tgtEl>
                                          <p:spTgt spid="103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3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4" dur="1155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5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6" dur="1155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7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155" decel="100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1155" decel="100000"/>
                                        <p:tgtEl>
                                          <p:spTgt spid="102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3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4" dur="1155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5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6" dur="1155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7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9000"/>
                            </p:stCondLst>
                            <p:childTnLst>
                              <p:par>
                                <p:cTn id="39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155" decel="100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1155" decel="100000"/>
                                        <p:tgtEl>
                                          <p:spTgt spid="102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3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4" dur="1155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5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6" dur="1155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7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4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851920" y="1052736"/>
            <a:ext cx="4834880" cy="5073427"/>
          </a:xfrm>
        </p:spPr>
        <p:txBody>
          <a:bodyPr/>
          <a:lstStyle/>
          <a:p>
            <a:pPr>
              <a:buNone/>
            </a:pPr>
            <a:r>
              <a:rPr lang="ru-RU" sz="2000" dirty="0" smtClean="0"/>
              <a:t>		</a:t>
            </a:r>
            <a:r>
              <a:rPr lang="ru-RU" sz="2400" dirty="0" smtClean="0"/>
              <a:t>Корова в крестьянской семье издавна олицетворяла богатство и достаток, русские крестьяне её часто называли кормилицей. Потерять корову, особенно в неурожайные годы, для крестьян было равносильно катастрофе. Поэтому корову крестьяне всегда очень уважали, всячески оберегали, заботились, относились к ней ласково. </a:t>
            </a:r>
            <a:endParaRPr lang="ru-RU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2592288" cy="1066800"/>
          </a:xfrm>
        </p:spPr>
        <p:txBody>
          <a:bodyPr anchor="t"/>
          <a:lstStyle/>
          <a:p>
            <a:r>
              <a:rPr lang="ru-RU" dirty="0" smtClean="0"/>
              <a:t>Корова - кормилица</a:t>
            </a:r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340768"/>
            <a:ext cx="3528393" cy="4763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мычание коровы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5580112" y="314096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repeatCount="3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63888" y="0"/>
            <a:ext cx="5111750" cy="6584950"/>
          </a:xfrm>
        </p:spPr>
        <p:txBody>
          <a:bodyPr/>
          <a:lstStyle/>
          <a:p>
            <a:pPr>
              <a:buNone/>
            </a:pPr>
            <a:r>
              <a:rPr lang="ru-RU" sz="2400" dirty="0" smtClean="0"/>
              <a:t>		В народе святая Агафья почиталась как покровительница домашнего скота. Чтобы предохранить коров от падежа, крестьяне в этот день убирали хлев старыми лаптями, пропитанными дегтем, — говорили, что коровья смерть от них бежит без оглядки. С этой же целью совершали и другие действия: например, вешали корове на рога куски хлеба или опахивали деревню сохой, в которую впрягали вдову (считалось, что такую борозду нечистая сила не может перешагнуть).</a:t>
            </a:r>
          </a:p>
          <a:p>
            <a:pPr>
              <a:buNone/>
            </a:pPr>
            <a:endParaRPr lang="ru-RU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3312368" cy="1066800"/>
          </a:xfrm>
        </p:spPr>
        <p:txBody>
          <a:bodyPr anchor="ctr">
            <a:normAutofit/>
          </a:bodyPr>
          <a:lstStyle/>
          <a:p>
            <a:pPr algn="ctr"/>
            <a:r>
              <a:rPr lang="ru-RU" dirty="0" smtClean="0"/>
              <a:t>Святая мученица</a:t>
            </a:r>
            <a:br>
              <a:rPr lang="ru-RU" dirty="0" smtClean="0"/>
            </a:br>
            <a:r>
              <a:rPr lang="ru-RU" dirty="0" smtClean="0"/>
              <a:t>  </a:t>
            </a:r>
            <a:r>
              <a:rPr lang="ru-RU" dirty="0" err="1" smtClean="0"/>
              <a:t>Агафия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>(</a:t>
            </a:r>
            <a:r>
              <a:rPr lang="ru-RU" sz="1800" dirty="0" smtClean="0"/>
              <a:t>18 февраля)</a:t>
            </a:r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556792"/>
            <a:ext cx="3384376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Kolokol_chiki-Skazochnaya-muzyka(mp3-sait.info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833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leksandr_Liver_-_Kamarinskij_(iplayer.f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7740352" y="4725144"/>
            <a:ext cx="304800" cy="3048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051720" y="1196752"/>
            <a:ext cx="6408712" cy="4032448"/>
          </a:xfrm>
          <a:prstGeom prst="rect">
            <a:avLst/>
          </a:prstGeom>
          <a:gradFill flip="none" rotWithShape="1">
            <a:gsLst>
              <a:gs pos="0">
                <a:srgbClr val="FF3399">
                  <a:alpha val="49000"/>
                </a:srgbClr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  <a:gs pos="100000">
                <a:srgbClr val="3366FF"/>
              </a:gs>
              <a:gs pos="100000">
                <a:srgbClr val="3366FF"/>
              </a:gs>
              <a:gs pos="100000">
                <a:srgbClr val="3366FF"/>
              </a:gs>
              <a:gs pos="84000">
                <a:srgbClr val="3366FF">
                  <a:alpha val="58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843808" y="2276872"/>
            <a:ext cx="468051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</a:rPr>
              <a:t>Собери пословицу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63888" y="0"/>
            <a:ext cx="5580112" cy="6584950"/>
          </a:xfrm>
        </p:spPr>
        <p:txBody>
          <a:bodyPr/>
          <a:lstStyle/>
          <a:p>
            <a:pPr>
              <a:buNone/>
            </a:pPr>
            <a:r>
              <a:rPr lang="ru-RU" sz="2400" dirty="0" smtClean="0"/>
              <a:t>		Коровьей смерти в этот день опасались не случайно. К </a:t>
            </a:r>
            <a:r>
              <a:rPr lang="ru-RU" sz="2400" dirty="0" err="1" smtClean="0"/>
              <a:t>Агафьиному</a:t>
            </a:r>
            <a:r>
              <a:rPr lang="ru-RU" sz="2400" dirty="0" smtClean="0"/>
              <a:t> дню в неурожайные годы обычно заканчивалось сено, и по хлевам начинал ходить мор — Голодуха (отсюда второе название этой даты). Коровы, которым корма нужно было больше всего, страдали от голода в первую очередь.</a:t>
            </a:r>
          </a:p>
          <a:p>
            <a:r>
              <a:rPr lang="ru-RU" sz="2400" dirty="0" smtClean="0"/>
              <a:t> С этим днем связано множество поговорок — в первую очередь, о коровах: «Агафья-коровница, береги коров»; «Корова в тепле — молоко на столе»; «Корову бить — молока не пить»; «Избил дед бычка, да хватился молочка»; «</a:t>
            </a:r>
            <a:r>
              <a:rPr lang="ru-RU" sz="2400" dirty="0" err="1" smtClean="0"/>
              <a:t>Сметанку</a:t>
            </a:r>
            <a:r>
              <a:rPr lang="ru-RU" sz="2400" dirty="0" smtClean="0"/>
              <a:t> любить — коровку кормить».</a:t>
            </a:r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2400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ctr">
            <a:normAutofit fontScale="90000"/>
          </a:bodyPr>
          <a:lstStyle/>
          <a:p>
            <a:pPr algn="ctr"/>
            <a:r>
              <a:rPr lang="ru-RU" dirty="0" smtClean="0"/>
              <a:t>Святая мученица</a:t>
            </a:r>
            <a:br>
              <a:rPr lang="ru-RU" dirty="0" smtClean="0"/>
            </a:br>
            <a:r>
              <a:rPr lang="ru-RU" dirty="0" smtClean="0"/>
              <a:t>  </a:t>
            </a:r>
            <a:r>
              <a:rPr lang="ru-RU" dirty="0" err="1" smtClean="0"/>
              <a:t>Агафия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>(</a:t>
            </a:r>
            <a:r>
              <a:rPr lang="ru-RU" sz="1800" dirty="0" smtClean="0"/>
              <a:t>18 февраля)</a:t>
            </a:r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556792"/>
            <a:ext cx="3384376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GARRI-POTTER-skazochnaya-muzyka33(mp3-sait.info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235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63888" y="692696"/>
            <a:ext cx="5580112" cy="5892254"/>
          </a:xfrm>
        </p:spPr>
        <p:txBody>
          <a:bodyPr>
            <a:normAutofit fontScale="92500"/>
          </a:bodyPr>
          <a:lstStyle/>
          <a:p>
            <a:r>
              <a:rPr lang="ru-RU" sz="2400" dirty="0" smtClean="0"/>
              <a:t>		День св. мученицы Агафьи - покровительницы домашнего скота и пособницы ухода за ним.</a:t>
            </a:r>
          </a:p>
          <a:p>
            <a:r>
              <a:rPr lang="ru-RU" sz="2400" dirty="0" smtClean="0"/>
              <a:t> Заботы этого дня – пуще глаза беречь коровку-кормилицу, присматривать, стеречь от пришлых людей, посытнее накормить. </a:t>
            </a:r>
          </a:p>
          <a:p>
            <a:r>
              <a:rPr lang="ru-RU" sz="2400" dirty="0" smtClean="0"/>
              <a:t> Хорошая хозяйка не раз на дню в хлев – сходит, сенца подбросит в ясли, погладит Бурёнушку.</a:t>
            </a:r>
          </a:p>
          <a:p>
            <a:r>
              <a:rPr lang="ru-RU" sz="2400" dirty="0" smtClean="0"/>
              <a:t> Растёт солнечное время. </a:t>
            </a:r>
          </a:p>
          <a:p>
            <a:r>
              <a:rPr lang="ru-RU" sz="2400" dirty="0" smtClean="0"/>
              <a:t> У коров начинаются отелы. </a:t>
            </a:r>
          </a:p>
          <a:p>
            <a:r>
              <a:rPr lang="ru-RU" sz="2400" dirty="0" smtClean="0"/>
              <a:t> Приговаривает хозяйка: «Пригрей солнышко, и нашей коровушке бока! Не опростай хлева, поставь на ноги </a:t>
            </a:r>
            <a:r>
              <a:rPr lang="ru-RU" sz="2400" dirty="0" err="1" smtClean="0"/>
              <a:t>телкá</a:t>
            </a:r>
            <a:r>
              <a:rPr lang="ru-RU" sz="2400" dirty="0" smtClean="0"/>
              <a:t>!»</a:t>
            </a:r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2664296" cy="1066800"/>
          </a:xfrm>
        </p:spPr>
        <p:txBody>
          <a:bodyPr anchor="ctr">
            <a:normAutofit/>
          </a:bodyPr>
          <a:lstStyle/>
          <a:p>
            <a:pPr algn="ctr"/>
            <a:r>
              <a:rPr lang="ru-RU" dirty="0" smtClean="0"/>
              <a:t>Святая мученица</a:t>
            </a:r>
            <a:br>
              <a:rPr lang="ru-RU" dirty="0" smtClean="0"/>
            </a:br>
            <a:r>
              <a:rPr lang="ru-RU" dirty="0" smtClean="0"/>
              <a:t>  </a:t>
            </a:r>
            <a:r>
              <a:rPr lang="ru-RU" dirty="0" err="1" smtClean="0"/>
              <a:t>Агафия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>(</a:t>
            </a:r>
            <a:r>
              <a:rPr lang="ru-RU" sz="1800" dirty="0" smtClean="0"/>
              <a:t>18 февраля)</a:t>
            </a:r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556792"/>
            <a:ext cx="3384376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Klassicheskaya-muzyka-skazochnaya(mp3-sait.info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762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7.5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612</TotalTime>
  <Words>189</Words>
  <Application>Microsoft Office PowerPoint</Application>
  <PresentationFormat>Экран (4:3)</PresentationFormat>
  <Paragraphs>82</Paragraphs>
  <Slides>22</Slides>
  <Notes>0</Notes>
  <HiddenSlides>3</HiddenSlides>
  <MMClips>18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Бумажная</vt:lpstr>
      <vt:lpstr>Слайд 1</vt:lpstr>
      <vt:lpstr>ЯРМАРКА</vt:lpstr>
      <vt:lpstr>Слайд 3</vt:lpstr>
      <vt:lpstr>Слайд 4</vt:lpstr>
      <vt:lpstr>Корова - кормилица</vt:lpstr>
      <vt:lpstr>Святая мученица   Агафия  (18 февраля)</vt:lpstr>
      <vt:lpstr>Слайд 7</vt:lpstr>
      <vt:lpstr>Святая мученица   Агафия  (18 февраля)</vt:lpstr>
      <vt:lpstr>Святая мученица   Агафия  (18 февраля)</vt:lpstr>
      <vt:lpstr>Слайд 10</vt:lpstr>
      <vt:lpstr>Святая мученица   Агафия  (18 февраля)</vt:lpstr>
      <vt:lpstr>ОБРЯД </vt:lpstr>
      <vt:lpstr>Святая мученица   Агафия  (18 февраля)</vt:lpstr>
      <vt:lpstr>АГАФИЯ -КОРОВНИЦА (18 февраля)</vt:lpstr>
      <vt:lpstr>Святая мученица   Агафия  (18 февраля)</vt:lpstr>
      <vt:lpstr>Одомашнивание коров</vt:lpstr>
      <vt:lpstr>Слайд 17</vt:lpstr>
      <vt:lpstr>В Индии</vt:lpstr>
      <vt:lpstr>Слайд 19</vt:lpstr>
      <vt:lpstr>Слайд 20</vt:lpstr>
      <vt:lpstr>Слайд 21</vt:lpstr>
      <vt:lpstr>Слайд 22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67</cp:revision>
  <dcterms:created xsi:type="dcterms:W3CDTF">2013-01-03T09:25:50Z</dcterms:created>
  <dcterms:modified xsi:type="dcterms:W3CDTF">2013-02-17T17:11:07Z</dcterms:modified>
</cp:coreProperties>
</file>