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6" r:id="rId5"/>
    <p:sldId id="267" r:id="rId6"/>
    <p:sldId id="268" r:id="rId7"/>
    <p:sldId id="265" r:id="rId8"/>
    <p:sldId id="269" r:id="rId9"/>
    <p:sldId id="270" r:id="rId10"/>
    <p:sldId id="271" r:id="rId11"/>
    <p:sldId id="272" r:id="rId12"/>
    <p:sldId id="273" r:id="rId13"/>
    <p:sldId id="274" r:id="rId14"/>
    <p:sldId id="275" r:id="rId15"/>
    <p:sldId id="276" r:id="rId16"/>
    <p:sldId id="277" r:id="rId17"/>
    <p:sldId id="278" r:id="rId18"/>
    <p:sldId id="279"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3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2EC4600-8B7F-46AF-98C5-23E28C7B88F1}" type="datetimeFigureOut">
              <a:rPr lang="ru-RU"/>
              <a:pPr>
                <a:defRPr/>
              </a:pPr>
              <a:t>09.02.2014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F280F9C-91B8-4B54-8B35-5487F9F8DBE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6788F2F-1145-4617-BCDF-0633169EB10C}" type="datetimeFigureOut">
              <a:rPr lang="ru-RU"/>
              <a:pPr>
                <a:defRPr/>
              </a:pPr>
              <a:t>09.02.2014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FFAD48-4514-4B98-B652-A00E1B2ECB9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1936480-B789-4315-8F1B-1BDDBBF77BA5}" type="datetimeFigureOut">
              <a:rPr lang="ru-RU"/>
              <a:pPr>
                <a:defRPr/>
              </a:pPr>
              <a:t>09.02.2014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7755EC9-AC43-48B2-A054-8F34203E133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A416AA-B0E9-4FD9-9EBB-6AF32AB0FC73}" type="datetimeFigureOut">
              <a:rPr lang="ru-RU"/>
              <a:pPr>
                <a:defRPr/>
              </a:pPr>
              <a:t>09.02.2014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3B1584E-CE77-4F72-83D8-5A327EE04FC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1EC12E4-27FB-4B4B-BDC4-DA19C4BB01AE}" type="datetimeFigureOut">
              <a:rPr lang="ru-RU"/>
              <a:pPr>
                <a:defRPr/>
              </a:pPr>
              <a:t>09.02.2014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61E83F9-68F6-4D0D-976A-8C6710341E9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C0A14EB-FAF9-463D-90F1-72646863C854}" type="datetimeFigureOut">
              <a:rPr lang="ru-RU"/>
              <a:pPr>
                <a:defRPr/>
              </a:pPr>
              <a:t>09.02.2014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DFD4AC5-9C56-4FCB-A3C9-D2ED63654CA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92C2E68-4030-4E4C-BDBC-49DE088B001E}" type="datetimeFigureOut">
              <a:rPr lang="ru-RU"/>
              <a:pPr>
                <a:defRPr/>
              </a:pPr>
              <a:t>09.02.2014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C9135F7-785B-4292-91E2-F7324C96908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F88F1C7-62AF-4F5A-B983-D0D0D1A629D2}" type="datetimeFigureOut">
              <a:rPr lang="ru-RU"/>
              <a:pPr>
                <a:defRPr/>
              </a:pPr>
              <a:t>09.02.2014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206E88C-C5D4-402E-A02B-7D8FBB42757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DAC311A-107C-4E18-8426-578BD2910C82}" type="datetimeFigureOut">
              <a:rPr lang="ru-RU"/>
              <a:pPr>
                <a:defRPr/>
              </a:pPr>
              <a:t>09.02.2014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DC5E0B5-014A-4347-BA60-A1A8A2CCCB3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5E19C46-6A45-4216-A16B-F2758CE7F6D0}" type="datetimeFigureOut">
              <a:rPr lang="ru-RU"/>
              <a:pPr>
                <a:defRPr/>
              </a:pPr>
              <a:t>09.02.2014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EE1020F-9CBD-45DF-A936-8E42397E727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A5381F8-4A3A-42AD-AFAE-FD2B55C4F067}" type="datetimeFigureOut">
              <a:rPr lang="ru-RU"/>
              <a:pPr>
                <a:defRPr/>
              </a:pPr>
              <a:t>09.02.2014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8F23B2D-CC24-4E3C-BA42-A20129746BD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960C2A3-94D3-47F4-B93A-06A9BAE20D4E}" type="datetimeFigureOut">
              <a:rPr lang="ru-RU"/>
              <a:pPr>
                <a:defRPr/>
              </a:pPr>
              <a:t>09.02.2014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49B9AA9-711A-42B3-BA5E-41180078A6F6}" type="slidenum">
              <a:rPr lang="ru-RU"/>
              <a:pPr>
                <a:defRPr/>
              </a:pPr>
              <a:t>‹#›</a:t>
            </a:fld>
            <a:endParaRPr lang="ru-RU"/>
          </a:p>
        </p:txBody>
      </p:sp>
      <p:sp>
        <p:nvSpPr>
          <p:cNvPr id="13313" name="Rectangle 1"/>
          <p:cNvSpPr>
            <a:spLocks noChangeArrowheads="1"/>
          </p:cNvSpPr>
          <p:nvPr userDrawn="1"/>
        </p:nvSpPr>
        <p:spPr bwMode="auto">
          <a:xfrm>
            <a:off x="0" y="6642100"/>
            <a:ext cx="1246188" cy="215900"/>
          </a:xfrm>
          <a:prstGeom prst="rect">
            <a:avLst/>
          </a:prstGeom>
          <a:noFill/>
          <a:ln w="9525">
            <a:noFill/>
            <a:miter lim="800000"/>
            <a:headEnd/>
            <a:tailEnd/>
          </a:ln>
          <a:effectLst/>
        </p:spPr>
        <p:txBody>
          <a:bodyPr wrap="none" anchor="ctr">
            <a:spAutoFit/>
          </a:bodyPr>
          <a:lstStyle/>
          <a:p>
            <a:pPr>
              <a:defRPr/>
            </a:pPr>
            <a:r>
              <a:rPr lang="en-US" sz="800" dirty="0">
                <a:solidFill>
                  <a:schemeClr val="bg1">
                    <a:lumMod val="75000"/>
                  </a:schemeClr>
                </a:solidFill>
                <a:latin typeface="Arial" pitchFamily="34" charset="0"/>
                <a:ea typeface="Calibri" pitchFamily="34" charset="0"/>
                <a:cs typeface="Times New Roman" pitchFamily="18" charset="0"/>
              </a:rPr>
              <a:t>FokinaLida.75@mail.ru</a:t>
            </a:r>
            <a:endParaRPr lang="en-US" sz="800" dirty="0">
              <a:solidFill>
                <a:schemeClr val="bg1">
                  <a:lumMod val="75000"/>
                </a:schemeClr>
              </a:solidFill>
              <a:latin typeface="Arial" pitchFamily="34" charset="0"/>
              <a:cs typeface="Arial" pitchFamily="34" charset="0"/>
            </a:endParaRPr>
          </a:p>
        </p:txBody>
      </p:sp>
      <p:sp>
        <p:nvSpPr>
          <p:cNvPr id="8" name="Блок-схема: документ 7"/>
          <p:cNvSpPr/>
          <p:nvPr userDrawn="1"/>
        </p:nvSpPr>
        <p:spPr>
          <a:xfrm>
            <a:off x="179388" y="188913"/>
            <a:ext cx="8785225" cy="6669087"/>
          </a:xfrm>
          <a:prstGeom prst="flowChartDocumen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033" name="Рисунок 8" descr="10-1.png"/>
          <p:cNvPicPr>
            <a:picLocks noChangeAspect="1"/>
          </p:cNvPicPr>
          <p:nvPr userDrawn="1"/>
        </p:nvPicPr>
        <p:blipFill>
          <a:blip r:embed="rId14" cstate="print"/>
          <a:srcRect/>
          <a:stretch>
            <a:fillRect/>
          </a:stretch>
        </p:blipFill>
        <p:spPr bwMode="auto">
          <a:xfrm>
            <a:off x="179388" y="188913"/>
            <a:ext cx="8785225" cy="1871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2132856"/>
            <a:ext cx="7021461" cy="1938992"/>
          </a:xfrm>
          <a:prstGeom prst="rect">
            <a:avLst/>
          </a:prstGeom>
          <a:noFill/>
        </p:spPr>
        <p:txBody>
          <a:bodyPr wrap="square">
            <a:spAutoFit/>
          </a:bodyPr>
          <a:lstStyle/>
          <a:p>
            <a:pPr algn="ctr" fontAlgn="auto">
              <a:spcBef>
                <a:spcPts val="0"/>
              </a:spcBef>
              <a:spcAft>
                <a:spcPts val="0"/>
              </a:spcAft>
              <a:defRPr/>
            </a:pPr>
            <a:r>
              <a:rPr lang="ru-RU" sz="6000" b="1"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latin typeface="Monotype Corsiva" pitchFamily="66" charset="0"/>
              </a:rPr>
              <a:t>Социальный проект</a:t>
            </a:r>
          </a:p>
          <a:p>
            <a:pPr algn="ctr" fontAlgn="auto">
              <a:spcBef>
                <a:spcPts val="0"/>
              </a:spcBef>
              <a:spcAft>
                <a:spcPts val="0"/>
              </a:spcAft>
              <a:defRPr/>
            </a:pPr>
            <a:r>
              <a:rPr lang="ru-RU" sz="6000" b="1"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latin typeface="Monotype Corsiva" pitchFamily="66" charset="0"/>
              </a:rPr>
              <a:t>«Заяц для Лизы»</a:t>
            </a:r>
            <a:endParaRPr lang="ru-RU" sz="6000" b="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latin typeface="Monotype Corsiva" pitchFamily="66" charset="0"/>
            </a:endParaRPr>
          </a:p>
        </p:txBody>
      </p:sp>
      <p:sp>
        <p:nvSpPr>
          <p:cNvPr id="5" name="Прямоугольник 4"/>
          <p:cNvSpPr/>
          <p:nvPr/>
        </p:nvSpPr>
        <p:spPr>
          <a:xfrm>
            <a:off x="251520" y="5013176"/>
            <a:ext cx="4716016" cy="1754326"/>
          </a:xfrm>
          <a:prstGeom prst="rect">
            <a:avLst/>
          </a:prstGeom>
        </p:spPr>
        <p:txBody>
          <a:bodyPr wrap="square">
            <a:spAutoFit/>
          </a:bodyPr>
          <a:lstStyle/>
          <a:p>
            <a:pPr algn="ctr" fontAlgn="auto">
              <a:spcBef>
                <a:spcPts val="0"/>
              </a:spcBef>
              <a:spcAft>
                <a:spcPts val="0"/>
              </a:spcAft>
              <a:defRPr/>
            </a:pPr>
            <a:r>
              <a:rPr lang="ru-RU" dirty="0">
                <a:effectLst>
                  <a:outerShdw blurRad="38100" dist="38100" dir="2700000" algn="tl">
                    <a:srgbClr val="000000">
                      <a:alpha val="43137"/>
                    </a:srgbClr>
                  </a:outerShdw>
                </a:effectLst>
                <a:latin typeface="Monotype Corsiva" pitchFamily="66" charset="0"/>
              </a:rPr>
              <a:t>Автор : </a:t>
            </a:r>
            <a:r>
              <a:rPr lang="ru-RU" dirty="0" smtClean="0">
                <a:effectLst>
                  <a:outerShdw blurRad="38100" dist="38100" dir="2700000" algn="tl">
                    <a:srgbClr val="000000">
                      <a:alpha val="43137"/>
                    </a:srgbClr>
                  </a:outerShdw>
                </a:effectLst>
                <a:latin typeface="Monotype Corsiva" pitchFamily="66" charset="0"/>
              </a:rPr>
              <a:t>Черемнова Елизавета, </a:t>
            </a:r>
            <a:endParaRPr lang="ru-RU" dirty="0">
              <a:effectLst>
                <a:outerShdw blurRad="38100" dist="38100" dir="2700000" algn="tl">
                  <a:srgbClr val="000000">
                    <a:alpha val="43137"/>
                  </a:srgbClr>
                </a:outerShdw>
              </a:effectLst>
              <a:latin typeface="Monotype Corsiva" pitchFamily="66" charset="0"/>
            </a:endParaRPr>
          </a:p>
          <a:p>
            <a:pPr algn="ctr" fontAlgn="auto">
              <a:spcBef>
                <a:spcPts val="0"/>
              </a:spcBef>
              <a:spcAft>
                <a:spcPts val="0"/>
              </a:spcAft>
              <a:defRPr/>
            </a:pPr>
            <a:r>
              <a:rPr lang="ru-RU" dirty="0" smtClean="0">
                <a:effectLst>
                  <a:outerShdw blurRad="38100" dist="38100" dir="2700000" algn="tl">
                    <a:srgbClr val="000000">
                      <a:alpha val="43137"/>
                    </a:srgbClr>
                  </a:outerShdw>
                </a:effectLst>
                <a:latin typeface="Monotype Corsiva" pitchFamily="66" charset="0"/>
              </a:rPr>
              <a:t>Руководитель:  Пивоварова Д.Г.,</a:t>
            </a:r>
          </a:p>
          <a:p>
            <a:pPr algn="ctr" fontAlgn="auto">
              <a:spcBef>
                <a:spcPts val="0"/>
              </a:spcBef>
              <a:spcAft>
                <a:spcPts val="0"/>
              </a:spcAft>
              <a:defRPr/>
            </a:pPr>
            <a:r>
              <a:rPr lang="ru-RU" dirty="0" smtClean="0">
                <a:effectLst>
                  <a:outerShdw blurRad="38100" dist="38100" dir="2700000" algn="tl">
                    <a:srgbClr val="000000">
                      <a:alpha val="43137"/>
                    </a:srgbClr>
                  </a:outerShdw>
                </a:effectLst>
                <a:latin typeface="Monotype Corsiva" pitchFamily="66" charset="0"/>
              </a:rPr>
              <a:t>учитель </a:t>
            </a:r>
            <a:r>
              <a:rPr lang="ru-RU" dirty="0">
                <a:effectLst>
                  <a:outerShdw blurRad="38100" dist="38100" dir="2700000" algn="tl">
                    <a:srgbClr val="000000">
                      <a:alpha val="43137"/>
                    </a:srgbClr>
                  </a:outerShdw>
                </a:effectLst>
                <a:latin typeface="Monotype Corsiva" pitchFamily="66" charset="0"/>
              </a:rPr>
              <a:t>начальных классов</a:t>
            </a:r>
          </a:p>
          <a:p>
            <a:pPr algn="ctr" fontAlgn="auto">
              <a:spcBef>
                <a:spcPts val="0"/>
              </a:spcBef>
              <a:spcAft>
                <a:spcPts val="0"/>
              </a:spcAft>
              <a:defRPr/>
            </a:pPr>
            <a:r>
              <a:rPr lang="ru-RU" dirty="0" smtClean="0">
                <a:effectLst>
                  <a:outerShdw blurRad="38100" dist="38100" dir="2700000" algn="tl">
                    <a:srgbClr val="000000">
                      <a:alpha val="43137"/>
                    </a:srgbClr>
                  </a:outerShdw>
                </a:effectLst>
                <a:latin typeface="Monotype Corsiva" pitchFamily="66" charset="0"/>
              </a:rPr>
              <a:t>МАОУ  Приданниковской СОШ</a:t>
            </a:r>
            <a:endParaRPr lang="ru-RU" dirty="0">
              <a:effectLst>
                <a:outerShdw blurRad="38100" dist="38100" dir="2700000" algn="tl">
                  <a:srgbClr val="000000">
                    <a:alpha val="43137"/>
                  </a:srgbClr>
                </a:outerShdw>
              </a:effectLst>
              <a:latin typeface="Monotype Corsiva" pitchFamily="66" charset="0"/>
            </a:endParaRPr>
          </a:p>
          <a:p>
            <a:pPr algn="ctr" fontAlgn="auto">
              <a:spcBef>
                <a:spcPts val="0"/>
              </a:spcBef>
              <a:spcAft>
                <a:spcPts val="0"/>
              </a:spcAft>
              <a:defRPr/>
            </a:pPr>
            <a:r>
              <a:rPr lang="ru-RU" dirty="0" err="1" smtClean="0">
                <a:effectLst>
                  <a:outerShdw blurRad="38100" dist="38100" dir="2700000" algn="tl">
                    <a:srgbClr val="000000">
                      <a:alpha val="43137"/>
                    </a:srgbClr>
                  </a:outerShdw>
                </a:effectLst>
                <a:latin typeface="Monotype Corsiva" pitchFamily="66" charset="0"/>
              </a:rPr>
              <a:t>Красноуфимский</a:t>
            </a:r>
            <a:r>
              <a:rPr lang="ru-RU" dirty="0" smtClean="0">
                <a:effectLst>
                  <a:outerShdw blurRad="38100" dist="38100" dir="2700000" algn="tl">
                    <a:srgbClr val="000000">
                      <a:alpha val="43137"/>
                    </a:srgbClr>
                  </a:outerShdw>
                </a:effectLst>
                <a:latin typeface="Monotype Corsiva" pitchFamily="66" charset="0"/>
              </a:rPr>
              <a:t> округ</a:t>
            </a:r>
            <a:endParaRPr lang="ru-RU" dirty="0">
              <a:effectLst>
                <a:outerShdw blurRad="38100" dist="38100" dir="2700000" algn="tl">
                  <a:srgbClr val="000000">
                    <a:alpha val="43137"/>
                  </a:srgbClr>
                </a:outerShdw>
              </a:effectLst>
              <a:latin typeface="Monotype Corsiva" pitchFamily="66" charset="0"/>
            </a:endParaRPr>
          </a:p>
          <a:p>
            <a:pPr algn="ctr" fontAlgn="auto">
              <a:spcBef>
                <a:spcPts val="0"/>
              </a:spcBef>
              <a:spcAft>
                <a:spcPts val="0"/>
              </a:spcAft>
              <a:defRPr/>
            </a:pPr>
            <a:r>
              <a:rPr lang="ru-RU" dirty="0" smtClean="0">
                <a:effectLst>
                  <a:outerShdw blurRad="38100" dist="38100" dir="2700000" algn="tl">
                    <a:srgbClr val="000000">
                      <a:alpha val="43137"/>
                    </a:srgbClr>
                  </a:outerShdw>
                </a:effectLst>
                <a:latin typeface="Monotype Corsiva" pitchFamily="66" charset="0"/>
              </a:rPr>
              <a:t>2014</a:t>
            </a:r>
            <a:endParaRPr lang="ru-RU" dirty="0">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140968"/>
            <a:ext cx="3672408" cy="2520280"/>
          </a:xfrm>
        </p:spPr>
        <p:txBody>
          <a:bodyPr/>
          <a:lstStyle/>
          <a:p>
            <a:r>
              <a:rPr lang="ru-RU" sz="2400" dirty="0" smtClean="0">
                <a:solidFill>
                  <a:schemeClr val="accent1">
                    <a:lumMod val="75000"/>
                  </a:schemeClr>
                </a:solidFill>
                <a:latin typeface="Franklin Gothic Book" pitchFamily="34" charset="0"/>
              </a:rPr>
              <a:t>Теперь нужно прошить  на швейной машине или вручную по выкройке  головку с ушами, лапки, другие детали.</a:t>
            </a:r>
            <a:br>
              <a:rPr lang="ru-RU" sz="2400" dirty="0" smtClean="0">
                <a:solidFill>
                  <a:schemeClr val="accent1">
                    <a:lumMod val="75000"/>
                  </a:schemeClr>
                </a:solidFill>
                <a:latin typeface="Franklin Gothic Book" pitchFamily="34" charset="0"/>
              </a:rPr>
            </a:br>
            <a:endParaRPr lang="ru-RU" sz="2400" dirty="0">
              <a:solidFill>
                <a:schemeClr val="accent1">
                  <a:lumMod val="75000"/>
                </a:schemeClr>
              </a:solidFill>
              <a:latin typeface="Franklin Gothic Book" pitchFamily="34" charset="0"/>
            </a:endParaRPr>
          </a:p>
        </p:txBody>
      </p:sp>
      <p:pic>
        <p:nvPicPr>
          <p:cNvPr id="20482" name="Picture 2" descr="IMGP5093"/>
          <p:cNvPicPr>
            <a:picLocks noChangeAspect="1" noChangeArrowheads="1"/>
          </p:cNvPicPr>
          <p:nvPr/>
        </p:nvPicPr>
        <p:blipFill>
          <a:blip r:embed="rId2" cstate="print"/>
          <a:srcRect/>
          <a:stretch>
            <a:fillRect/>
          </a:stretch>
        </p:blipFill>
        <p:spPr bwMode="auto">
          <a:xfrm>
            <a:off x="4067944" y="1844824"/>
            <a:ext cx="4810125" cy="360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140968"/>
            <a:ext cx="3456384" cy="2520280"/>
          </a:xfrm>
        </p:spPr>
        <p:txBody>
          <a:bodyPr/>
          <a:lstStyle/>
          <a:p>
            <a:pPr algn="just"/>
            <a:r>
              <a:rPr lang="ru-RU" sz="2400" dirty="0" smtClean="0">
                <a:solidFill>
                  <a:schemeClr val="accent1">
                    <a:lumMod val="75000"/>
                  </a:schemeClr>
                </a:solidFill>
                <a:latin typeface="Franklin Gothic Book" pitchFamily="34" charset="0"/>
              </a:rPr>
              <a:t>     Далее </a:t>
            </a:r>
            <a:r>
              <a:rPr lang="ru-RU" sz="2400" dirty="0" smtClean="0">
                <a:solidFill>
                  <a:schemeClr val="accent1">
                    <a:lumMod val="75000"/>
                  </a:schemeClr>
                </a:solidFill>
                <a:latin typeface="Franklin Gothic Book" pitchFamily="34" charset="0"/>
              </a:rPr>
              <a:t>нам понадобится </a:t>
            </a:r>
            <a:r>
              <a:rPr lang="ru-RU" sz="2400" dirty="0" err="1" smtClean="0">
                <a:solidFill>
                  <a:schemeClr val="accent1">
                    <a:lumMod val="75000"/>
                  </a:schemeClr>
                </a:solidFill>
                <a:latin typeface="Franklin Gothic Book" pitchFamily="34" charset="0"/>
              </a:rPr>
              <a:t>синтепон</a:t>
            </a:r>
            <a:r>
              <a:rPr lang="ru-RU" sz="2400" dirty="0" smtClean="0">
                <a:solidFill>
                  <a:schemeClr val="accent1">
                    <a:lumMod val="75000"/>
                  </a:schemeClr>
                </a:solidFill>
                <a:latin typeface="Franklin Gothic Book" pitchFamily="34" charset="0"/>
              </a:rPr>
              <a:t>. Нужно подготовить из него наполнитель для каждой детали, для этого разделив на мелкие кусочки. Набиваем плотно все детали, но так, чтобы он не был сильно твердым или слишком мягким.</a:t>
            </a:r>
            <a:br>
              <a:rPr lang="ru-RU" sz="2400" dirty="0" smtClean="0">
                <a:solidFill>
                  <a:schemeClr val="accent1">
                    <a:lumMod val="75000"/>
                  </a:schemeClr>
                </a:solidFill>
                <a:latin typeface="Franklin Gothic Book" pitchFamily="34" charset="0"/>
              </a:rPr>
            </a:br>
            <a:r>
              <a:rPr lang="ru-RU" sz="2400" dirty="0" smtClean="0">
                <a:solidFill>
                  <a:schemeClr val="accent1">
                    <a:lumMod val="75000"/>
                  </a:schemeClr>
                </a:solidFill>
                <a:latin typeface="Franklin Gothic Book" pitchFamily="34" charset="0"/>
              </a:rPr>
              <a:t/>
            </a:r>
            <a:br>
              <a:rPr lang="ru-RU" sz="2400" dirty="0" smtClean="0">
                <a:solidFill>
                  <a:schemeClr val="accent1">
                    <a:lumMod val="75000"/>
                  </a:schemeClr>
                </a:solidFill>
                <a:latin typeface="Franklin Gothic Book" pitchFamily="34" charset="0"/>
              </a:rPr>
            </a:br>
            <a:endParaRPr lang="ru-RU" sz="2400" dirty="0">
              <a:solidFill>
                <a:schemeClr val="accent1">
                  <a:lumMod val="75000"/>
                </a:schemeClr>
              </a:solidFill>
              <a:latin typeface="Franklin Gothic Book" pitchFamily="34" charset="0"/>
            </a:endParaRPr>
          </a:p>
        </p:txBody>
      </p:sp>
      <p:pic>
        <p:nvPicPr>
          <p:cNvPr id="21506" name="Picture 2" descr="IMGP5095"/>
          <p:cNvPicPr>
            <a:picLocks noChangeAspect="1" noChangeArrowheads="1"/>
          </p:cNvPicPr>
          <p:nvPr/>
        </p:nvPicPr>
        <p:blipFill>
          <a:blip r:embed="rId2" cstate="print"/>
          <a:srcRect l="19349" t="4071" r="13442"/>
          <a:stretch>
            <a:fillRect/>
          </a:stretch>
        </p:blipFill>
        <p:spPr bwMode="auto">
          <a:xfrm>
            <a:off x="4788024" y="1988840"/>
            <a:ext cx="3816424" cy="4088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717032"/>
            <a:ext cx="3456384" cy="1944216"/>
          </a:xfrm>
        </p:spPr>
        <p:txBody>
          <a:bodyPr/>
          <a:lstStyle/>
          <a:p>
            <a:pPr algn="just"/>
            <a:r>
              <a:rPr lang="ru-RU" sz="2000" dirty="0" smtClean="0">
                <a:solidFill>
                  <a:schemeClr val="accent1">
                    <a:lumMod val="75000"/>
                  </a:schemeClr>
                </a:solidFill>
                <a:latin typeface="Franklin Gothic Book" pitchFamily="34" charset="0"/>
              </a:rPr>
              <a:t>    Сшиваем </a:t>
            </a:r>
            <a:r>
              <a:rPr lang="ru-RU" sz="2000" dirty="0" smtClean="0">
                <a:solidFill>
                  <a:schemeClr val="accent1">
                    <a:lumMod val="75000"/>
                  </a:schemeClr>
                </a:solidFill>
                <a:latin typeface="Franklin Gothic Book" pitchFamily="34" charset="0"/>
              </a:rPr>
              <a:t>все детали – и наш зайчик оживает! Теперь вышиваем личико. Это очень увлекательный процесс.  Нужно подумать, что бы пошло зайчику и что бы вы хотели сделать, затем аккуратненько тоненько рисуем (желательно карандашом того же цвета, что и будущая вышивка - тогда карандаш будет незаметен) и вышиваем мордочку, пришиваем глазки </a:t>
            </a:r>
            <a:r>
              <a:rPr lang="ru-RU" sz="2000" dirty="0" smtClean="0">
                <a:solidFill>
                  <a:schemeClr val="accent1">
                    <a:lumMod val="75000"/>
                  </a:schemeClr>
                </a:solidFill>
                <a:latin typeface="Franklin Gothic Book" pitchFamily="34" charset="0"/>
              </a:rPr>
              <a:t>из бусинок. </a:t>
            </a:r>
            <a:r>
              <a:rPr lang="ru-RU" sz="2000" dirty="0" smtClean="0">
                <a:solidFill>
                  <a:schemeClr val="accent1">
                    <a:lumMod val="75000"/>
                  </a:schemeClr>
                </a:solidFill>
                <a:latin typeface="Franklin Gothic Book" pitchFamily="34" charset="0"/>
              </a:rPr>
              <a:t/>
            </a:r>
            <a:br>
              <a:rPr lang="ru-RU" sz="2000" dirty="0" smtClean="0">
                <a:solidFill>
                  <a:schemeClr val="accent1">
                    <a:lumMod val="75000"/>
                  </a:schemeClr>
                </a:solidFill>
                <a:latin typeface="Franklin Gothic Book" pitchFamily="34" charset="0"/>
              </a:rPr>
            </a:br>
            <a:r>
              <a:rPr lang="ru-RU" sz="2000" dirty="0" smtClean="0">
                <a:solidFill>
                  <a:schemeClr val="accent1">
                    <a:lumMod val="75000"/>
                  </a:schemeClr>
                </a:solidFill>
                <a:latin typeface="Franklin Gothic Book" pitchFamily="34" charset="0"/>
              </a:rPr>
              <a:t>.</a:t>
            </a:r>
            <a:r>
              <a:rPr lang="ru-RU" sz="2000" dirty="0" smtClean="0">
                <a:solidFill>
                  <a:schemeClr val="accent1">
                    <a:lumMod val="75000"/>
                  </a:schemeClr>
                </a:solidFill>
                <a:latin typeface="Franklin Gothic Book" pitchFamily="34" charset="0"/>
              </a:rPr>
              <a:t/>
            </a:r>
            <a:br>
              <a:rPr lang="ru-RU" sz="2000" dirty="0" smtClean="0">
                <a:solidFill>
                  <a:schemeClr val="accent1">
                    <a:lumMod val="75000"/>
                  </a:schemeClr>
                </a:solidFill>
                <a:latin typeface="Franklin Gothic Book" pitchFamily="34" charset="0"/>
              </a:rPr>
            </a:br>
            <a:r>
              <a:rPr lang="ru-RU" sz="2000" dirty="0" smtClean="0">
                <a:solidFill>
                  <a:schemeClr val="accent1">
                    <a:lumMod val="75000"/>
                  </a:schemeClr>
                </a:solidFill>
                <a:latin typeface="Franklin Gothic Book" pitchFamily="34" charset="0"/>
              </a:rPr>
              <a:t/>
            </a:r>
            <a:br>
              <a:rPr lang="ru-RU" sz="2000" dirty="0" smtClean="0">
                <a:solidFill>
                  <a:schemeClr val="accent1">
                    <a:lumMod val="75000"/>
                  </a:schemeClr>
                </a:solidFill>
                <a:latin typeface="Franklin Gothic Book" pitchFamily="34" charset="0"/>
              </a:rPr>
            </a:br>
            <a:endParaRPr lang="ru-RU" sz="2000" dirty="0">
              <a:solidFill>
                <a:schemeClr val="accent1">
                  <a:lumMod val="75000"/>
                </a:schemeClr>
              </a:solidFill>
              <a:latin typeface="Franklin Gothic Book" pitchFamily="34" charset="0"/>
            </a:endParaRPr>
          </a:p>
        </p:txBody>
      </p:sp>
      <p:pic>
        <p:nvPicPr>
          <p:cNvPr id="22530" name="Picture 2" descr="IMGP5101"/>
          <p:cNvPicPr>
            <a:picLocks noChangeAspect="1" noChangeArrowheads="1"/>
          </p:cNvPicPr>
          <p:nvPr/>
        </p:nvPicPr>
        <p:blipFill>
          <a:blip r:embed="rId2" cstate="print"/>
          <a:srcRect/>
          <a:stretch>
            <a:fillRect/>
          </a:stretch>
        </p:blipFill>
        <p:spPr bwMode="auto">
          <a:xfrm>
            <a:off x="4283968" y="1988840"/>
            <a:ext cx="4581525" cy="341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000" dirty="0" smtClean="0">
                <a:solidFill>
                  <a:schemeClr val="accent1">
                    <a:lumMod val="75000"/>
                  </a:schemeClr>
                </a:solidFill>
                <a:latin typeface="Franklin Gothic Book" pitchFamily="34" charset="0"/>
              </a:rPr>
              <a:t/>
            </a:r>
            <a:br>
              <a:rPr lang="ru-RU" sz="2000" dirty="0" smtClean="0">
                <a:solidFill>
                  <a:schemeClr val="accent1">
                    <a:lumMod val="75000"/>
                  </a:schemeClr>
                </a:solidFill>
                <a:latin typeface="Franklin Gothic Book" pitchFamily="34" charset="0"/>
              </a:rPr>
            </a:br>
            <a:endParaRPr lang="ru-RU" sz="2000" dirty="0">
              <a:solidFill>
                <a:schemeClr val="accent1">
                  <a:lumMod val="75000"/>
                </a:schemeClr>
              </a:solidFill>
              <a:latin typeface="Franklin Gothic Book" pitchFamily="34" charset="0"/>
            </a:endParaRPr>
          </a:p>
        </p:txBody>
      </p:sp>
      <p:sp>
        <p:nvSpPr>
          <p:cNvPr id="6" name="Текст 5"/>
          <p:cNvSpPr>
            <a:spLocks noGrp="1"/>
          </p:cNvSpPr>
          <p:nvPr>
            <p:ph type="body" sz="half" idx="2"/>
          </p:nvPr>
        </p:nvSpPr>
        <p:spPr>
          <a:xfrm>
            <a:off x="4860032" y="2780928"/>
            <a:ext cx="3888432" cy="2664296"/>
          </a:xfrm>
        </p:spPr>
        <p:txBody>
          <a:bodyPr/>
          <a:lstStyle/>
          <a:p>
            <a:r>
              <a:rPr lang="ru-RU" sz="2800" dirty="0" smtClean="0">
                <a:solidFill>
                  <a:schemeClr val="accent1">
                    <a:lumMod val="75000"/>
                  </a:schemeClr>
                </a:solidFill>
                <a:latin typeface="Franklin Gothic Book" pitchFamily="34" charset="0"/>
              </a:rPr>
              <a:t>Я решила украсить зайца шарфиком из </a:t>
            </a:r>
            <a:r>
              <a:rPr lang="ru-RU" sz="2800" dirty="0" err="1" smtClean="0">
                <a:solidFill>
                  <a:schemeClr val="accent1">
                    <a:lumMod val="75000"/>
                  </a:schemeClr>
                </a:solidFill>
                <a:latin typeface="Franklin Gothic Book" pitchFamily="34" charset="0"/>
              </a:rPr>
              <a:t>розовых</a:t>
            </a:r>
            <a:r>
              <a:rPr lang="ru-RU" sz="2800" dirty="0" smtClean="0">
                <a:solidFill>
                  <a:schemeClr val="accent1">
                    <a:lumMod val="75000"/>
                  </a:schemeClr>
                </a:solidFill>
                <a:latin typeface="Franklin Gothic Book" pitchFamily="34" charset="0"/>
              </a:rPr>
              <a:t> ниток и подарить ему свой старенький медальон.</a:t>
            </a:r>
          </a:p>
          <a:p>
            <a:r>
              <a:rPr lang="ru-RU" sz="2800" dirty="0" smtClean="0">
                <a:solidFill>
                  <a:schemeClr val="accent1">
                    <a:lumMod val="75000"/>
                  </a:schemeClr>
                </a:solidFill>
                <a:latin typeface="Franklin Gothic Book" pitchFamily="34" charset="0"/>
              </a:rPr>
              <a:t> </a:t>
            </a:r>
          </a:p>
          <a:p>
            <a:endParaRPr lang="ru-RU" sz="2400" dirty="0">
              <a:latin typeface="Franklin Gothic Book" pitchFamily="34" charset="0"/>
            </a:endParaRPr>
          </a:p>
        </p:txBody>
      </p:sp>
      <p:pic>
        <p:nvPicPr>
          <p:cNvPr id="23554" name="Picture 2" descr="IMGP5098"/>
          <p:cNvPicPr>
            <a:picLocks noChangeAspect="1" noChangeArrowheads="1"/>
          </p:cNvPicPr>
          <p:nvPr/>
        </p:nvPicPr>
        <p:blipFill>
          <a:blip r:embed="rId2" cstate="print"/>
          <a:srcRect l="21512" t="2060" r="13952"/>
          <a:stretch>
            <a:fillRect/>
          </a:stretch>
        </p:blipFill>
        <p:spPr bwMode="auto">
          <a:xfrm>
            <a:off x="323528" y="1772816"/>
            <a:ext cx="4032448" cy="4564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000" dirty="0" smtClean="0">
                <a:solidFill>
                  <a:schemeClr val="accent1">
                    <a:lumMod val="75000"/>
                  </a:schemeClr>
                </a:solidFill>
                <a:latin typeface="Franklin Gothic Book" pitchFamily="34" charset="0"/>
              </a:rPr>
              <a:t/>
            </a:r>
            <a:br>
              <a:rPr lang="ru-RU" sz="2000" dirty="0" smtClean="0">
                <a:solidFill>
                  <a:schemeClr val="accent1">
                    <a:lumMod val="75000"/>
                  </a:schemeClr>
                </a:solidFill>
                <a:latin typeface="Franklin Gothic Book" pitchFamily="34" charset="0"/>
              </a:rPr>
            </a:br>
            <a:endParaRPr lang="ru-RU" sz="2000" dirty="0">
              <a:solidFill>
                <a:schemeClr val="accent1">
                  <a:lumMod val="75000"/>
                </a:schemeClr>
              </a:solidFill>
              <a:latin typeface="Franklin Gothic Book" pitchFamily="34" charset="0"/>
            </a:endParaRPr>
          </a:p>
        </p:txBody>
      </p:sp>
      <p:sp>
        <p:nvSpPr>
          <p:cNvPr id="6" name="Текст 5"/>
          <p:cNvSpPr>
            <a:spLocks noGrp="1"/>
          </p:cNvSpPr>
          <p:nvPr>
            <p:ph type="body" sz="half" idx="2"/>
          </p:nvPr>
        </p:nvSpPr>
        <p:spPr>
          <a:xfrm>
            <a:off x="4211960" y="2204864"/>
            <a:ext cx="4536504" cy="3240360"/>
          </a:xfrm>
        </p:spPr>
        <p:txBody>
          <a:bodyPr/>
          <a:lstStyle/>
          <a:p>
            <a:r>
              <a:rPr lang="ru-RU" sz="2800" dirty="0" smtClean="0">
                <a:solidFill>
                  <a:schemeClr val="accent1">
                    <a:lumMod val="75000"/>
                  </a:schemeClr>
                </a:solidFill>
              </a:rPr>
              <a:t>    Осталось </a:t>
            </a:r>
            <a:r>
              <a:rPr lang="ru-RU" sz="2800" dirty="0" smtClean="0">
                <a:solidFill>
                  <a:schemeClr val="accent1">
                    <a:lumMod val="75000"/>
                  </a:schemeClr>
                </a:solidFill>
              </a:rPr>
              <a:t>лишь принарядить малыша и все – старая вещь получила новую жизнь, а в нашем доме появилась игрушка, сделанная моими руками из уже ненужных вещей.</a:t>
            </a:r>
          </a:p>
          <a:p>
            <a:r>
              <a:rPr lang="ru-RU" sz="2800" dirty="0" smtClean="0">
                <a:solidFill>
                  <a:schemeClr val="accent1">
                    <a:lumMod val="75000"/>
                  </a:schemeClr>
                </a:solidFill>
              </a:rPr>
              <a:t> </a:t>
            </a:r>
          </a:p>
          <a:p>
            <a:endParaRPr lang="ru-RU" sz="2400" dirty="0">
              <a:latin typeface="Franklin Gothic Book" pitchFamily="34" charset="0"/>
            </a:endParaRPr>
          </a:p>
        </p:txBody>
      </p:sp>
      <p:pic>
        <p:nvPicPr>
          <p:cNvPr id="24578" name="Picture 2" descr="IMGP5102"/>
          <p:cNvPicPr>
            <a:picLocks noChangeAspect="1" noChangeArrowheads="1"/>
          </p:cNvPicPr>
          <p:nvPr/>
        </p:nvPicPr>
        <p:blipFill>
          <a:blip r:embed="rId2" cstate="print"/>
          <a:srcRect l="16902" t="-2048" r="26245"/>
          <a:stretch>
            <a:fillRect/>
          </a:stretch>
        </p:blipFill>
        <p:spPr bwMode="auto">
          <a:xfrm>
            <a:off x="611560" y="1916832"/>
            <a:ext cx="3345270" cy="450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000" dirty="0" smtClean="0">
                <a:solidFill>
                  <a:schemeClr val="accent1">
                    <a:lumMod val="75000"/>
                  </a:schemeClr>
                </a:solidFill>
                <a:latin typeface="Franklin Gothic Book" pitchFamily="34" charset="0"/>
              </a:rPr>
              <a:t/>
            </a:r>
            <a:br>
              <a:rPr lang="ru-RU" sz="2000" dirty="0" smtClean="0">
                <a:solidFill>
                  <a:schemeClr val="accent1">
                    <a:lumMod val="75000"/>
                  </a:schemeClr>
                </a:solidFill>
                <a:latin typeface="Franklin Gothic Book" pitchFamily="34" charset="0"/>
              </a:rPr>
            </a:br>
            <a:endParaRPr lang="ru-RU" sz="2000" dirty="0">
              <a:solidFill>
                <a:schemeClr val="accent1">
                  <a:lumMod val="75000"/>
                </a:schemeClr>
              </a:solidFill>
              <a:latin typeface="Franklin Gothic Book" pitchFamily="34" charset="0"/>
            </a:endParaRPr>
          </a:p>
        </p:txBody>
      </p:sp>
      <p:sp>
        <p:nvSpPr>
          <p:cNvPr id="5" name="Текст 4"/>
          <p:cNvSpPr>
            <a:spLocks noGrp="1"/>
          </p:cNvSpPr>
          <p:nvPr>
            <p:ph type="body" sz="half" idx="2"/>
          </p:nvPr>
        </p:nvSpPr>
        <p:spPr>
          <a:xfrm>
            <a:off x="683568" y="3573016"/>
            <a:ext cx="4536504" cy="2317030"/>
          </a:xfrm>
        </p:spPr>
        <p:txBody>
          <a:bodyPr/>
          <a:lstStyle/>
          <a:p>
            <a:r>
              <a:rPr lang="ru-RU" sz="4000" b="1" dirty="0" smtClean="0">
                <a:ln w="12700">
                  <a:solidFill>
                    <a:schemeClr val="tx2">
                      <a:satMod val="155000"/>
                    </a:schemeClr>
                  </a:solidFill>
                  <a:prstDash val="solid"/>
                </a:ln>
                <a:solidFill>
                  <a:schemeClr val="bg2">
                    <a:tint val="85000"/>
                    <a:satMod val="155000"/>
                  </a:schemeClr>
                </a:solidFill>
                <a:effectLst>
                  <a:glow rad="101600">
                    <a:schemeClr val="accent5">
                      <a:satMod val="175000"/>
                      <a:alpha val="40000"/>
                    </a:schemeClr>
                  </a:glow>
                  <a:outerShdw blurRad="41275" dist="20320" dir="1800000" algn="tl" rotWithShape="0">
                    <a:srgbClr val="000000">
                      <a:alpha val="40000"/>
                    </a:srgbClr>
                  </a:outerShdw>
                  <a:reflection blurRad="6350" stA="50000" endA="300" endPos="50000" dist="29997" dir="5400000" sy="-100000" algn="bl" rotWithShape="0"/>
                </a:effectLst>
              </a:rPr>
              <a:t>С днем рождения, малыш!</a:t>
            </a:r>
          </a:p>
          <a:p>
            <a:endParaRPr lang="ru-RU" dirty="0"/>
          </a:p>
        </p:txBody>
      </p:sp>
      <p:pic>
        <p:nvPicPr>
          <p:cNvPr id="25602" name="Picture 2" descr="IMGP5103"/>
          <p:cNvPicPr>
            <a:picLocks noChangeAspect="1" noChangeArrowheads="1"/>
          </p:cNvPicPr>
          <p:nvPr/>
        </p:nvPicPr>
        <p:blipFill>
          <a:blip r:embed="rId2" cstate="print"/>
          <a:srcRect l="19445" t="-2315" r="19444"/>
          <a:stretch>
            <a:fillRect/>
          </a:stretch>
        </p:blipFill>
        <p:spPr bwMode="auto">
          <a:xfrm>
            <a:off x="5364088" y="1628800"/>
            <a:ext cx="3168352" cy="39784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000" dirty="0" smtClean="0">
                <a:solidFill>
                  <a:schemeClr val="accent1">
                    <a:lumMod val="75000"/>
                  </a:schemeClr>
                </a:solidFill>
                <a:latin typeface="Franklin Gothic Book" pitchFamily="34" charset="0"/>
              </a:rPr>
              <a:t/>
            </a:r>
            <a:br>
              <a:rPr lang="ru-RU" sz="2000" dirty="0" smtClean="0">
                <a:solidFill>
                  <a:schemeClr val="accent1">
                    <a:lumMod val="75000"/>
                  </a:schemeClr>
                </a:solidFill>
                <a:latin typeface="Franklin Gothic Book" pitchFamily="34" charset="0"/>
              </a:rPr>
            </a:br>
            <a:endParaRPr lang="ru-RU" sz="2000" dirty="0">
              <a:solidFill>
                <a:schemeClr val="accent1">
                  <a:lumMod val="75000"/>
                </a:schemeClr>
              </a:solidFill>
              <a:latin typeface="Franklin Gothic Book" pitchFamily="34" charset="0"/>
            </a:endParaRPr>
          </a:p>
        </p:txBody>
      </p:sp>
      <p:sp>
        <p:nvSpPr>
          <p:cNvPr id="6" name="Содержимое 5"/>
          <p:cNvSpPr>
            <a:spLocks noGrp="1"/>
          </p:cNvSpPr>
          <p:nvPr>
            <p:ph idx="1"/>
          </p:nvPr>
        </p:nvSpPr>
        <p:spPr>
          <a:xfrm>
            <a:off x="251520" y="2060848"/>
            <a:ext cx="5400600" cy="3672408"/>
          </a:xfrm>
        </p:spPr>
        <p:txBody>
          <a:bodyPr/>
          <a:lstStyle/>
          <a:p>
            <a:pPr>
              <a:buNone/>
            </a:pPr>
            <a:r>
              <a:rPr lang="ru-RU" sz="2800" dirty="0" smtClean="0">
                <a:solidFill>
                  <a:schemeClr val="accent1">
                    <a:lumMod val="75000"/>
                  </a:schemeClr>
                </a:solidFill>
              </a:rPr>
              <a:t>       Мне очень понравилось шить моего Зайчишку. Из ненужной вещицы получилась замечательная игрушка!</a:t>
            </a:r>
          </a:p>
          <a:p>
            <a:pPr>
              <a:buNone/>
            </a:pPr>
            <a:r>
              <a:rPr lang="ru-RU" sz="2800" dirty="0" smtClean="0">
                <a:solidFill>
                  <a:schemeClr val="accent1">
                    <a:lumMod val="75000"/>
                  </a:schemeClr>
                </a:solidFill>
              </a:rPr>
              <a:t> </a:t>
            </a:r>
            <a:r>
              <a:rPr lang="ru-RU" sz="2800" dirty="0" smtClean="0">
                <a:solidFill>
                  <a:schemeClr val="accent1">
                    <a:lumMod val="75000"/>
                  </a:schemeClr>
                </a:solidFill>
              </a:rPr>
              <a:t>      А ещё я научилась кроить зайца из носка, пользоваться швом «через край», пришивать бусинки, училась фантазировать.</a:t>
            </a:r>
          </a:p>
          <a:p>
            <a:pPr>
              <a:buNone/>
            </a:pPr>
            <a:r>
              <a:rPr lang="ru-RU" dirty="0" smtClean="0"/>
              <a:t> </a:t>
            </a:r>
            <a:endParaRPr lang="ru-RU" dirty="0"/>
          </a:p>
        </p:txBody>
      </p:sp>
      <p:sp>
        <p:nvSpPr>
          <p:cNvPr id="5" name="Текст 4"/>
          <p:cNvSpPr>
            <a:spLocks noGrp="1"/>
          </p:cNvSpPr>
          <p:nvPr>
            <p:ph type="body" sz="half" idx="2"/>
          </p:nvPr>
        </p:nvSpPr>
        <p:spPr>
          <a:xfrm>
            <a:off x="323528" y="332657"/>
            <a:ext cx="8496944" cy="1008112"/>
          </a:xfrm>
        </p:spPr>
        <p:txBody>
          <a:bodyPr/>
          <a:lstStyle/>
          <a:p>
            <a:r>
              <a:rPr lang="ru-RU" sz="4800" b="1" dirty="0" smtClean="0">
                <a:ln w="12700">
                  <a:solidFill>
                    <a:schemeClr val="tx1"/>
                  </a:solidFill>
                  <a:prstDash val="solid"/>
                </a:ln>
                <a:solidFill>
                  <a:schemeClr val="bg2">
                    <a:tint val="85000"/>
                    <a:satMod val="155000"/>
                  </a:schemeClr>
                </a:solidFill>
                <a:effectLst>
                  <a:glow rad="101600">
                    <a:schemeClr val="accent5">
                      <a:satMod val="175000"/>
                      <a:alpha val="40000"/>
                    </a:schemeClr>
                  </a:glow>
                  <a:outerShdw blurRad="41275" dist="20320" dir="1800000" algn="tl" rotWithShape="0">
                    <a:srgbClr val="000000">
                      <a:alpha val="40000"/>
                    </a:srgbClr>
                  </a:outerShdw>
                  <a:reflection blurRad="6350" stA="50000" endA="300" endPos="50000" dist="29997" dir="5400000" sy="-100000" algn="bl" rotWithShape="0"/>
                </a:effectLst>
              </a:rPr>
              <a:t>З</a:t>
            </a:r>
            <a:r>
              <a:rPr lang="ru-RU" sz="4800" b="1" dirty="0" smtClean="0">
                <a:ln w="12700">
                  <a:solidFill>
                    <a:schemeClr val="tx1"/>
                  </a:solidFill>
                  <a:prstDash val="solid"/>
                </a:ln>
                <a:solidFill>
                  <a:schemeClr val="bg2">
                    <a:tint val="85000"/>
                    <a:satMod val="155000"/>
                  </a:schemeClr>
                </a:solidFill>
                <a:effectLst>
                  <a:glow rad="101600">
                    <a:schemeClr val="accent5">
                      <a:satMod val="175000"/>
                      <a:alpha val="40000"/>
                    </a:schemeClr>
                  </a:glow>
                  <a:outerShdw blurRad="41275" dist="20320" dir="1800000" algn="tl" rotWithShape="0">
                    <a:srgbClr val="000000">
                      <a:alpha val="40000"/>
                    </a:srgbClr>
                  </a:outerShdw>
                  <a:reflection blurRad="6350" stA="50000" endA="300" endPos="50000" dist="29997" dir="5400000" sy="-100000" algn="bl" rotWithShape="0"/>
                </a:effectLst>
              </a:rPr>
              <a:t>аключение</a:t>
            </a:r>
            <a:endParaRPr lang="ru-RU" sz="4800" b="1" dirty="0" smtClean="0">
              <a:ln w="12700">
                <a:solidFill>
                  <a:schemeClr val="tx1"/>
                </a:solidFill>
                <a:prstDash val="solid"/>
              </a:ln>
              <a:solidFill>
                <a:schemeClr val="bg2">
                  <a:tint val="85000"/>
                  <a:satMod val="155000"/>
                </a:schemeClr>
              </a:solidFill>
              <a:effectLst>
                <a:glow rad="101600">
                  <a:schemeClr val="accent5">
                    <a:satMod val="175000"/>
                    <a:alpha val="40000"/>
                  </a:schemeClr>
                </a:glow>
                <a:outerShdw blurRad="41275" dist="20320" dir="1800000" algn="tl" rotWithShape="0">
                  <a:srgbClr val="000000">
                    <a:alpha val="40000"/>
                  </a:srgbClr>
                </a:outerShdw>
                <a:reflection blurRad="6350" stA="50000" endA="300" endPos="50000" dist="29997" dir="5400000" sy="-100000" algn="bl" rotWithShape="0"/>
              </a:effectLst>
            </a:endParaRPr>
          </a:p>
          <a:p>
            <a:endParaRPr lang="ru-RU" dirty="0"/>
          </a:p>
        </p:txBody>
      </p:sp>
      <p:pic>
        <p:nvPicPr>
          <p:cNvPr id="25602" name="Picture 2" descr="IMGP5103"/>
          <p:cNvPicPr>
            <a:picLocks noChangeAspect="1" noChangeArrowheads="1"/>
          </p:cNvPicPr>
          <p:nvPr/>
        </p:nvPicPr>
        <p:blipFill>
          <a:blip r:embed="rId2" cstate="print"/>
          <a:srcRect l="19445" t="-2315" r="19444"/>
          <a:stretch>
            <a:fillRect/>
          </a:stretch>
        </p:blipFill>
        <p:spPr bwMode="auto">
          <a:xfrm>
            <a:off x="5652120" y="1628800"/>
            <a:ext cx="3168352" cy="39784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75456ebbf01019b6572e9ec9c8d351df.jpg"/>
          <p:cNvPicPr>
            <a:picLocks noChangeAspect="1"/>
          </p:cNvPicPr>
          <p:nvPr/>
        </p:nvPicPr>
        <p:blipFill>
          <a:blip r:embed="rId2" cstate="print"/>
          <a:stretch>
            <a:fillRect/>
          </a:stretch>
        </p:blipFill>
        <p:spPr>
          <a:xfrm>
            <a:off x="4932040" y="1268760"/>
            <a:ext cx="2272750" cy="2022748"/>
          </a:xfrm>
          <a:prstGeom prst="rect">
            <a:avLst/>
          </a:prstGeom>
        </p:spPr>
      </p:pic>
      <p:sp>
        <p:nvSpPr>
          <p:cNvPr id="2" name="Заголовок 1"/>
          <p:cNvSpPr>
            <a:spLocks noGrp="1"/>
          </p:cNvSpPr>
          <p:nvPr>
            <p:ph type="title"/>
          </p:nvPr>
        </p:nvSpPr>
        <p:spPr/>
        <p:txBody>
          <a:bodyPr/>
          <a:lstStyle/>
          <a:p>
            <a:pPr algn="just"/>
            <a:r>
              <a:rPr lang="ru-RU" sz="2000" dirty="0" smtClean="0">
                <a:solidFill>
                  <a:schemeClr val="accent1">
                    <a:lumMod val="75000"/>
                  </a:schemeClr>
                </a:solidFill>
                <a:latin typeface="Franklin Gothic Book" pitchFamily="34" charset="0"/>
              </a:rPr>
              <a:t/>
            </a:r>
            <a:br>
              <a:rPr lang="ru-RU" sz="2000" dirty="0" smtClean="0">
                <a:solidFill>
                  <a:schemeClr val="accent1">
                    <a:lumMod val="75000"/>
                  </a:schemeClr>
                </a:solidFill>
                <a:latin typeface="Franklin Gothic Book" pitchFamily="34" charset="0"/>
              </a:rPr>
            </a:br>
            <a:endParaRPr lang="ru-RU" sz="2000" dirty="0">
              <a:solidFill>
                <a:schemeClr val="accent1">
                  <a:lumMod val="75000"/>
                </a:schemeClr>
              </a:solidFill>
              <a:latin typeface="Franklin Gothic Book" pitchFamily="34" charset="0"/>
            </a:endParaRPr>
          </a:p>
        </p:txBody>
      </p:sp>
      <p:sp>
        <p:nvSpPr>
          <p:cNvPr id="6" name="Содержимое 5"/>
          <p:cNvSpPr>
            <a:spLocks noGrp="1"/>
          </p:cNvSpPr>
          <p:nvPr>
            <p:ph idx="1"/>
          </p:nvPr>
        </p:nvSpPr>
        <p:spPr>
          <a:xfrm>
            <a:off x="251520" y="1844824"/>
            <a:ext cx="4536504" cy="3600400"/>
          </a:xfrm>
        </p:spPr>
        <p:txBody>
          <a:bodyPr/>
          <a:lstStyle/>
          <a:p>
            <a:pPr>
              <a:buNone/>
            </a:pPr>
            <a:r>
              <a:rPr lang="ru-RU" dirty="0" smtClean="0"/>
              <a:t>	   </a:t>
            </a:r>
            <a:r>
              <a:rPr lang="ru-RU" sz="2400" b="1" dirty="0" smtClean="0"/>
              <a:t>Вывод:</a:t>
            </a:r>
            <a:r>
              <a:rPr lang="ru-RU" sz="2400" dirty="0" smtClean="0"/>
              <a:t> прежде, чем выбрасывать «ненужные вещи», необходимо подумать, быть может возможно вдохнуть «вторую жизнь» в эту вещь, нужно только пофантазировать. Так мы</a:t>
            </a:r>
            <a:endParaRPr lang="ru-RU" sz="2800" dirty="0" smtClean="0"/>
          </a:p>
          <a:p>
            <a:pPr>
              <a:buNone/>
            </a:pPr>
            <a:r>
              <a:rPr lang="ru-RU" dirty="0" smtClean="0"/>
              <a:t> </a:t>
            </a:r>
            <a:r>
              <a:rPr lang="ru-RU" b="1" dirty="0" smtClean="0">
                <a:ln w="12700">
                  <a:solidFill>
                    <a:schemeClr val="tx1"/>
                  </a:solidFill>
                </a:ln>
                <a:solidFill>
                  <a:srgbClr val="0070C0"/>
                </a:solidFill>
              </a:rPr>
              <a:t>СОХРАНИМ ПЛАНЕТУ ЧИСТОЙ И СДЕЛАЕМ ЕЁ КРАСИВОЙ!</a:t>
            </a:r>
          </a:p>
          <a:p>
            <a:pPr>
              <a:buNone/>
            </a:pPr>
            <a:r>
              <a:rPr lang="ru-RU" dirty="0" smtClean="0"/>
              <a:t> </a:t>
            </a:r>
            <a:endParaRPr lang="ru-RU" dirty="0"/>
          </a:p>
        </p:txBody>
      </p:sp>
      <p:pic>
        <p:nvPicPr>
          <p:cNvPr id="9" name="Рисунок 8" descr="88732812_2027670_large.jpg"/>
          <p:cNvPicPr>
            <a:picLocks noChangeAspect="1"/>
          </p:cNvPicPr>
          <p:nvPr/>
        </p:nvPicPr>
        <p:blipFill>
          <a:blip r:embed="rId3" cstate="print">
            <a:lum bright="30000" contrast="20000"/>
          </a:blip>
          <a:stretch>
            <a:fillRect/>
          </a:stretch>
        </p:blipFill>
        <p:spPr>
          <a:xfrm>
            <a:off x="6804248" y="1988840"/>
            <a:ext cx="2075507" cy="2475051"/>
          </a:xfrm>
          <a:prstGeom prst="rect">
            <a:avLst/>
          </a:prstGeom>
        </p:spPr>
      </p:pic>
      <p:pic>
        <p:nvPicPr>
          <p:cNvPr id="10" name="Рисунок 9" descr="b78d43e9ecef53baa0e79f117462c44e.jpg"/>
          <p:cNvPicPr>
            <a:picLocks noChangeAspect="1"/>
          </p:cNvPicPr>
          <p:nvPr/>
        </p:nvPicPr>
        <p:blipFill>
          <a:blip r:embed="rId4" cstate="print"/>
          <a:stretch>
            <a:fillRect/>
          </a:stretch>
        </p:blipFill>
        <p:spPr>
          <a:xfrm>
            <a:off x="4427984" y="3284984"/>
            <a:ext cx="2265040" cy="251419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000" dirty="0" smtClean="0">
                <a:solidFill>
                  <a:schemeClr val="accent1">
                    <a:lumMod val="75000"/>
                  </a:schemeClr>
                </a:solidFill>
                <a:latin typeface="Franklin Gothic Book" pitchFamily="34" charset="0"/>
              </a:rPr>
              <a:t/>
            </a:r>
            <a:br>
              <a:rPr lang="ru-RU" sz="2000" dirty="0" smtClean="0">
                <a:solidFill>
                  <a:schemeClr val="accent1">
                    <a:lumMod val="75000"/>
                  </a:schemeClr>
                </a:solidFill>
                <a:latin typeface="Franklin Gothic Book" pitchFamily="34" charset="0"/>
              </a:rPr>
            </a:br>
            <a:endParaRPr lang="ru-RU" sz="2000" dirty="0">
              <a:solidFill>
                <a:schemeClr val="accent1">
                  <a:lumMod val="75000"/>
                </a:schemeClr>
              </a:solidFill>
              <a:latin typeface="Franklin Gothic Book" pitchFamily="34" charset="0"/>
            </a:endParaRPr>
          </a:p>
        </p:txBody>
      </p:sp>
      <p:sp>
        <p:nvSpPr>
          <p:cNvPr id="5" name="Текст 4"/>
          <p:cNvSpPr>
            <a:spLocks noGrp="1"/>
          </p:cNvSpPr>
          <p:nvPr>
            <p:ph type="body" sz="half" idx="2"/>
          </p:nvPr>
        </p:nvSpPr>
        <p:spPr>
          <a:xfrm>
            <a:off x="539552" y="2780928"/>
            <a:ext cx="4536504" cy="2880320"/>
          </a:xfrm>
        </p:spPr>
        <p:txBody>
          <a:bodyPr/>
          <a:lstStyle/>
          <a:p>
            <a:r>
              <a:rPr lang="ru-RU" sz="4800" b="1" dirty="0" smtClean="0">
                <a:ln w="12700">
                  <a:solidFill>
                    <a:schemeClr val="tx1"/>
                  </a:solidFill>
                  <a:prstDash val="solid"/>
                </a:ln>
                <a:solidFill>
                  <a:schemeClr val="bg2">
                    <a:tint val="85000"/>
                    <a:satMod val="155000"/>
                  </a:schemeClr>
                </a:solidFill>
                <a:effectLst>
                  <a:glow rad="63500">
                    <a:schemeClr val="accent1">
                      <a:satMod val="175000"/>
                      <a:alpha val="40000"/>
                    </a:schemeClr>
                  </a:glow>
                  <a:outerShdw blurRad="41275" dist="20320" dir="1800000" algn="tl" rotWithShape="0">
                    <a:srgbClr val="000000">
                      <a:alpha val="40000"/>
                    </a:srgbClr>
                  </a:outerShdw>
                  <a:reflection blurRad="6350" stA="50000" endA="300" endPos="50000" dist="29997" dir="5400000" sy="-100000" algn="bl" rotWithShape="0"/>
                </a:effectLst>
              </a:rPr>
              <a:t>Творческих </a:t>
            </a:r>
          </a:p>
          <a:p>
            <a:r>
              <a:rPr lang="ru-RU" sz="4800" b="1" dirty="0" smtClean="0">
                <a:ln w="12700">
                  <a:solidFill>
                    <a:schemeClr val="tx1"/>
                  </a:solidFill>
                  <a:prstDash val="solid"/>
                </a:ln>
                <a:solidFill>
                  <a:schemeClr val="bg2">
                    <a:tint val="85000"/>
                    <a:satMod val="155000"/>
                  </a:schemeClr>
                </a:solidFill>
                <a:effectLst>
                  <a:glow rad="63500">
                    <a:schemeClr val="accent1">
                      <a:satMod val="175000"/>
                      <a:alpha val="40000"/>
                    </a:schemeClr>
                  </a:glow>
                  <a:outerShdw blurRad="41275" dist="20320" dir="1800000" algn="tl" rotWithShape="0">
                    <a:srgbClr val="000000">
                      <a:alpha val="40000"/>
                    </a:srgbClr>
                  </a:outerShdw>
                  <a:reflection blurRad="6350" stA="50000" endA="300" endPos="50000" dist="29997" dir="5400000" sy="-100000" algn="bl" rotWithShape="0"/>
                </a:effectLst>
              </a:rPr>
              <a:t>Вам успехов!</a:t>
            </a:r>
            <a:endParaRPr lang="ru-RU" sz="4800" b="1" dirty="0" smtClean="0">
              <a:ln w="12700">
                <a:solidFill>
                  <a:schemeClr val="tx1"/>
                </a:solidFill>
                <a:prstDash val="solid"/>
              </a:ln>
              <a:solidFill>
                <a:schemeClr val="bg2">
                  <a:tint val="85000"/>
                  <a:satMod val="155000"/>
                </a:schemeClr>
              </a:solidFill>
              <a:effectLst>
                <a:glow rad="63500">
                  <a:schemeClr val="accent1">
                    <a:satMod val="175000"/>
                    <a:alpha val="40000"/>
                  </a:schemeClr>
                </a:glow>
                <a:outerShdw blurRad="41275" dist="20320" dir="1800000" algn="tl" rotWithShape="0">
                  <a:srgbClr val="000000">
                    <a:alpha val="40000"/>
                  </a:srgbClr>
                </a:outerShdw>
                <a:reflection blurRad="6350" stA="50000" endA="300" endPos="50000" dist="29997" dir="5400000" sy="-100000" algn="bl" rotWithShape="0"/>
              </a:effectLst>
            </a:endParaRPr>
          </a:p>
        </p:txBody>
      </p:sp>
      <p:pic>
        <p:nvPicPr>
          <p:cNvPr id="25602" name="Picture 2" descr="IMGP5103"/>
          <p:cNvPicPr>
            <a:picLocks noChangeAspect="1" noChangeArrowheads="1"/>
          </p:cNvPicPr>
          <p:nvPr/>
        </p:nvPicPr>
        <p:blipFill>
          <a:blip r:embed="rId2" cstate="print"/>
          <a:srcRect l="19445" t="-2315" r="19444"/>
          <a:stretch>
            <a:fillRect/>
          </a:stretch>
        </p:blipFill>
        <p:spPr bwMode="auto">
          <a:xfrm>
            <a:off x="5364088" y="1628800"/>
            <a:ext cx="3168352" cy="39784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2060848"/>
            <a:ext cx="4752528" cy="360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2400" dirty="0" smtClean="0">
                <a:solidFill>
                  <a:schemeClr val="accent1">
                    <a:lumMod val="75000"/>
                  </a:schemeClr>
                </a:solidFill>
                <a:latin typeface="Franklin Gothic Book" pitchFamily="34" charset="0"/>
              </a:rPr>
              <a:t> </a:t>
            </a:r>
            <a:r>
              <a:rPr lang="ru-RU" sz="2400" b="1" dirty="0" smtClean="0">
                <a:solidFill>
                  <a:schemeClr val="accent1">
                    <a:lumMod val="75000"/>
                  </a:schemeClr>
                </a:solidFill>
                <a:latin typeface="Franklin Gothic Book" pitchFamily="34" charset="0"/>
              </a:rPr>
              <a:t>Направление</a:t>
            </a:r>
            <a:r>
              <a:rPr lang="ru-RU" sz="2400" dirty="0" smtClean="0">
                <a:solidFill>
                  <a:schemeClr val="accent1">
                    <a:lumMod val="75000"/>
                  </a:schemeClr>
                </a:solidFill>
                <a:latin typeface="Franklin Gothic Book" pitchFamily="34" charset="0"/>
              </a:rPr>
              <a:t>: </a:t>
            </a:r>
          </a:p>
          <a:p>
            <a:r>
              <a:rPr lang="en-US" sz="2400" dirty="0" err="1" smtClean="0">
                <a:solidFill>
                  <a:schemeClr val="accent1">
                    <a:lumMod val="75000"/>
                  </a:schemeClr>
                </a:solidFill>
                <a:latin typeface="Franklin Gothic Book" pitchFamily="34" charset="0"/>
              </a:rPr>
              <a:t>научно-техническое</a:t>
            </a:r>
            <a:r>
              <a:rPr lang="en-US" sz="2400" dirty="0" smtClean="0">
                <a:solidFill>
                  <a:schemeClr val="accent1">
                    <a:lumMod val="75000"/>
                  </a:schemeClr>
                </a:solidFill>
                <a:latin typeface="Franklin Gothic Book" pitchFamily="34" charset="0"/>
              </a:rPr>
              <a:t> («</a:t>
            </a:r>
            <a:r>
              <a:rPr lang="en-US" sz="2400" dirty="0" err="1" smtClean="0">
                <a:solidFill>
                  <a:schemeClr val="accent1">
                    <a:lumMod val="75000"/>
                  </a:schemeClr>
                </a:solidFill>
                <a:latin typeface="Franklin Gothic Book" pitchFamily="34" charset="0"/>
              </a:rPr>
              <a:t>Человек</a:t>
            </a:r>
            <a:r>
              <a:rPr lang="en-US" sz="2400" dirty="0" smtClean="0">
                <a:solidFill>
                  <a:schemeClr val="accent1">
                    <a:lumMod val="75000"/>
                  </a:schemeClr>
                </a:solidFill>
                <a:latin typeface="Franklin Gothic Book" pitchFamily="34" charset="0"/>
              </a:rPr>
              <a:t> и </a:t>
            </a:r>
            <a:r>
              <a:rPr lang="en-US" sz="2400" dirty="0" err="1" smtClean="0">
                <a:solidFill>
                  <a:schemeClr val="accent1">
                    <a:lumMod val="75000"/>
                  </a:schemeClr>
                </a:solidFill>
                <a:latin typeface="Franklin Gothic Book" pitchFamily="34" charset="0"/>
              </a:rPr>
              <a:t>окружающая</a:t>
            </a:r>
            <a:r>
              <a:rPr lang="en-US" sz="2400" dirty="0" smtClean="0">
                <a:solidFill>
                  <a:schemeClr val="accent1">
                    <a:lumMod val="75000"/>
                  </a:schemeClr>
                </a:solidFill>
                <a:latin typeface="Franklin Gothic Book" pitchFamily="34" charset="0"/>
              </a:rPr>
              <a:t> </a:t>
            </a:r>
            <a:r>
              <a:rPr lang="en-US" sz="2400" dirty="0" err="1" smtClean="0">
                <a:solidFill>
                  <a:schemeClr val="accent1">
                    <a:lumMod val="75000"/>
                  </a:schemeClr>
                </a:solidFill>
                <a:latin typeface="Franklin Gothic Book" pitchFamily="34" charset="0"/>
              </a:rPr>
              <a:t>среда</a:t>
            </a:r>
            <a:r>
              <a:rPr lang="en-US" sz="2400" dirty="0" smtClean="0">
                <a:solidFill>
                  <a:schemeClr val="accent1">
                    <a:lumMod val="75000"/>
                  </a:schemeClr>
                </a:solidFill>
                <a:latin typeface="Franklin Gothic Book" pitchFamily="34" charset="0"/>
              </a:rPr>
              <a:t>»);</a:t>
            </a:r>
            <a:r>
              <a:rPr lang="ru-RU" sz="2400" dirty="0" smtClean="0">
                <a:solidFill>
                  <a:schemeClr val="accent1">
                    <a:lumMod val="75000"/>
                  </a:schemeClr>
                </a:solidFill>
                <a:latin typeface="Franklin Gothic Book" pitchFamily="34" charset="0"/>
              </a:rPr>
              <a:t> </a:t>
            </a:r>
          </a:p>
          <a:p>
            <a:r>
              <a:rPr lang="ru-RU" sz="2400" b="1" dirty="0" smtClean="0">
                <a:solidFill>
                  <a:schemeClr val="accent1">
                    <a:lumMod val="75000"/>
                  </a:schemeClr>
                </a:solidFill>
                <a:latin typeface="Franklin Gothic Book" pitchFamily="34" charset="0"/>
              </a:rPr>
              <a:t>Проект : </a:t>
            </a:r>
            <a:r>
              <a:rPr lang="ru-RU" sz="2400" dirty="0" smtClean="0">
                <a:solidFill>
                  <a:schemeClr val="accent1">
                    <a:lumMod val="75000"/>
                  </a:schemeClr>
                </a:solidFill>
                <a:latin typeface="Franklin Gothic Book" pitchFamily="34" charset="0"/>
              </a:rPr>
              <a:t>мягкая игрушка</a:t>
            </a:r>
          </a:p>
          <a:p>
            <a:r>
              <a:rPr lang="ru-RU" sz="2400" b="1" dirty="0" smtClean="0">
                <a:solidFill>
                  <a:schemeClr val="accent1">
                    <a:lumMod val="75000"/>
                  </a:schemeClr>
                </a:solidFill>
                <a:latin typeface="Franklin Gothic Book" pitchFamily="34" charset="0"/>
              </a:rPr>
              <a:t>Автор проекта: </a:t>
            </a:r>
            <a:r>
              <a:rPr lang="ru-RU" sz="2400" dirty="0" smtClean="0">
                <a:solidFill>
                  <a:schemeClr val="accent1">
                    <a:lumMod val="75000"/>
                  </a:schemeClr>
                </a:solidFill>
                <a:latin typeface="Franklin Gothic Book" pitchFamily="34" charset="0"/>
              </a:rPr>
              <a:t>Черемнова Елизавета, 2 класс</a:t>
            </a:r>
          </a:p>
          <a:p>
            <a:r>
              <a:rPr lang="ru-RU" sz="2400" b="1" dirty="0" smtClean="0">
                <a:solidFill>
                  <a:schemeClr val="accent1">
                    <a:lumMod val="75000"/>
                  </a:schemeClr>
                </a:solidFill>
                <a:latin typeface="Franklin Gothic Book" pitchFamily="34" charset="0"/>
              </a:rPr>
              <a:t>Руководитель : </a:t>
            </a:r>
            <a:r>
              <a:rPr lang="ru-RU" sz="2400" dirty="0" smtClean="0">
                <a:solidFill>
                  <a:schemeClr val="accent1">
                    <a:lumMod val="75000"/>
                  </a:schemeClr>
                </a:solidFill>
                <a:latin typeface="Franklin Gothic Book" pitchFamily="34" charset="0"/>
              </a:rPr>
              <a:t>Пивоварова Диана Геннадьевна, учитель начальных классов.</a:t>
            </a:r>
            <a:endParaRPr lang="ru-RU" sz="2400" b="1" dirty="0" smtClean="0">
              <a:solidFill>
                <a:schemeClr val="accent1">
                  <a:lumMod val="75000"/>
                </a:schemeClr>
              </a:solidFill>
              <a:latin typeface="Franklin Gothic Book" pitchFamily="34" charset="0"/>
            </a:endParaRPr>
          </a:p>
          <a:p>
            <a:endParaRPr lang="ru-RU" sz="2400" dirty="0" smtClean="0">
              <a:solidFill>
                <a:schemeClr val="accent1">
                  <a:lumMod val="75000"/>
                </a:schemeClr>
              </a:solidFill>
              <a:latin typeface="Franklin Gothic Book" pitchFamily="34" charset="0"/>
            </a:endParaRPr>
          </a:p>
        </p:txBody>
      </p:sp>
      <p:pic>
        <p:nvPicPr>
          <p:cNvPr id="1029" name="Picture 5" descr="IMGP5103"/>
          <p:cNvPicPr>
            <a:picLocks noChangeAspect="1" noChangeArrowheads="1"/>
          </p:cNvPicPr>
          <p:nvPr/>
        </p:nvPicPr>
        <p:blipFill>
          <a:blip r:embed="rId2" cstate="print"/>
          <a:srcRect l="17672" t="2356" r="18710" b="3394"/>
          <a:stretch>
            <a:fillRect/>
          </a:stretch>
        </p:blipFill>
        <p:spPr bwMode="auto">
          <a:xfrm>
            <a:off x="5508104" y="1988840"/>
            <a:ext cx="3240360"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rgbClr val="0070C0"/>
            </a:solidFill>
          </a:ln>
        </p:spPr>
        <p:txBody>
          <a:bodyPr/>
          <a:lstStyle/>
          <a:p>
            <a:r>
              <a:rPr lang="ru-RU" sz="4800" b="1" dirty="0" smtClean="0">
                <a:ln w="12700">
                  <a:solidFill>
                    <a:schemeClr val="tx1"/>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latin typeface="Franklin Gothic Book" pitchFamily="34" charset="0"/>
              </a:rPr>
              <a:t>Проблема, актуальность, гипотеза</a:t>
            </a:r>
            <a:endParaRPr lang="ru-RU" sz="4800" b="1" dirty="0">
              <a:ln w="12700">
                <a:solidFill>
                  <a:schemeClr val="tx1"/>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latin typeface="Franklin Gothic Book" pitchFamily="34" charset="0"/>
            </a:endParaRPr>
          </a:p>
        </p:txBody>
      </p:sp>
      <p:sp>
        <p:nvSpPr>
          <p:cNvPr id="3" name="Содержимое 2"/>
          <p:cNvSpPr>
            <a:spLocks noGrp="1"/>
          </p:cNvSpPr>
          <p:nvPr>
            <p:ph sz="half" idx="1"/>
          </p:nvPr>
        </p:nvSpPr>
        <p:spPr>
          <a:xfrm>
            <a:off x="251520" y="1844824"/>
            <a:ext cx="5112568" cy="4536504"/>
          </a:xfrm>
        </p:spPr>
        <p:txBody>
          <a:bodyPr/>
          <a:lstStyle/>
          <a:p>
            <a:pPr>
              <a:buNone/>
            </a:pPr>
            <a:r>
              <a:rPr lang="ru-RU" dirty="0" smtClean="0">
                <a:latin typeface="Franklin Gothic Book" pitchFamily="34" charset="0"/>
              </a:rPr>
              <a:t>      Многие из нас обнаружив носки, которые потеряли пару, просто </a:t>
            </a:r>
            <a:r>
              <a:rPr lang="ru-RU" dirty="0" smtClean="0">
                <a:latin typeface="Franklin Gothic Book" pitchFamily="34" charset="0"/>
              </a:rPr>
              <a:t>их </a:t>
            </a:r>
            <a:r>
              <a:rPr lang="ru-RU" dirty="0" smtClean="0">
                <a:latin typeface="Franklin Gothic Book" pitchFamily="34" charset="0"/>
              </a:rPr>
              <a:t>выбросят. </a:t>
            </a:r>
          </a:p>
          <a:p>
            <a:pPr>
              <a:buNone/>
            </a:pPr>
            <a:r>
              <a:rPr lang="ru-RU" dirty="0" smtClean="0">
                <a:latin typeface="Franklin Gothic Book" pitchFamily="34" charset="0"/>
              </a:rPr>
              <a:t>	 </a:t>
            </a:r>
            <a:r>
              <a:rPr lang="ru-RU" dirty="0" smtClean="0">
                <a:latin typeface="Franklin Gothic Book" pitchFamily="34" charset="0"/>
              </a:rPr>
              <a:t> Вот и в нашем доме однажды появились такие носочки. Внимательно посмотрев на них, я задумалась: </a:t>
            </a:r>
            <a:r>
              <a:rPr lang="ru-RU" b="1" dirty="0" smtClean="0">
                <a:latin typeface="Franklin Gothic Book" pitchFamily="34" charset="0"/>
              </a:rPr>
              <a:t>«Можно ли из них что-то сделать полезное, например, мягкую игрушку?»</a:t>
            </a:r>
            <a:endParaRPr lang="ru-RU" b="1" dirty="0">
              <a:latin typeface="Franklin Gothic Book" pitchFamily="34" charset="0"/>
            </a:endParaRPr>
          </a:p>
        </p:txBody>
      </p:sp>
      <p:pic>
        <p:nvPicPr>
          <p:cNvPr id="5" name="Содержимое 4" descr="2580404-l.jpg"/>
          <p:cNvPicPr>
            <a:picLocks noGrp="1" noChangeAspect="1"/>
          </p:cNvPicPr>
          <p:nvPr>
            <p:ph sz="half" idx="2"/>
          </p:nvPr>
        </p:nvPicPr>
        <p:blipFill>
          <a:blip r:embed="rId2" cstate="print"/>
          <a:stretch>
            <a:fillRect/>
          </a:stretch>
        </p:blipFill>
        <p:spPr>
          <a:xfrm>
            <a:off x="5508625" y="2204865"/>
            <a:ext cx="3441874" cy="3441874"/>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rgbClr val="0070C0"/>
            </a:solidFill>
          </a:ln>
        </p:spPr>
        <p:txBody>
          <a:bodyPr/>
          <a:lstStyle/>
          <a:p>
            <a:r>
              <a:rPr lang="ru-RU" sz="4800" b="1" dirty="0" smtClean="0">
                <a:ln w="12700">
                  <a:solidFill>
                    <a:schemeClr val="tx1"/>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latin typeface="Franklin Gothic Book" pitchFamily="34" charset="0"/>
              </a:rPr>
              <a:t>Поиск идей</a:t>
            </a:r>
            <a:endParaRPr lang="ru-RU" sz="4800" b="1" dirty="0">
              <a:ln w="12700">
                <a:solidFill>
                  <a:schemeClr val="tx1"/>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latin typeface="Franklin Gothic Book" pitchFamily="34" charset="0"/>
            </a:endParaRPr>
          </a:p>
        </p:txBody>
      </p:sp>
      <p:sp>
        <p:nvSpPr>
          <p:cNvPr id="3" name="Содержимое 2"/>
          <p:cNvSpPr>
            <a:spLocks noGrp="1"/>
          </p:cNvSpPr>
          <p:nvPr>
            <p:ph sz="half" idx="1"/>
          </p:nvPr>
        </p:nvSpPr>
        <p:spPr>
          <a:xfrm>
            <a:off x="251520" y="1844824"/>
            <a:ext cx="4464496" cy="4281339"/>
          </a:xfrm>
        </p:spPr>
        <p:txBody>
          <a:bodyPr/>
          <a:lstStyle/>
          <a:p>
            <a:pPr>
              <a:buNone/>
            </a:pPr>
            <a:r>
              <a:rPr lang="ru-RU" dirty="0" smtClean="0">
                <a:latin typeface="Franklin Gothic Book" pitchFamily="34" charset="0"/>
              </a:rPr>
              <a:t>      В </a:t>
            </a:r>
            <a:r>
              <a:rPr lang="ru-RU" dirty="0" smtClean="0"/>
              <a:t>интернете </a:t>
            </a:r>
            <a:r>
              <a:rPr lang="ru-RU" dirty="0" smtClean="0"/>
              <a:t>я встретила статью о том, что можно использовать старые вещи, например носки,  для того, чтобы самому сшить мягкую игрушку. </a:t>
            </a:r>
            <a:r>
              <a:rPr lang="ru-RU" dirty="0" smtClean="0"/>
              <a:t>Эта идея мне понравилась. Мне захотелось сделать Зайку.</a:t>
            </a:r>
            <a:endParaRPr lang="ru-RU" b="1" dirty="0">
              <a:latin typeface="Franklin Gothic Book" pitchFamily="34" charset="0"/>
            </a:endParaRPr>
          </a:p>
        </p:txBody>
      </p:sp>
      <p:pic>
        <p:nvPicPr>
          <p:cNvPr id="6" name="Рисунок 5" descr="13ad74d93be6t.jpg"/>
          <p:cNvPicPr>
            <a:picLocks noChangeAspect="1"/>
          </p:cNvPicPr>
          <p:nvPr/>
        </p:nvPicPr>
        <p:blipFill>
          <a:blip r:embed="rId2" cstate="print"/>
          <a:stretch>
            <a:fillRect/>
          </a:stretch>
        </p:blipFill>
        <p:spPr>
          <a:xfrm>
            <a:off x="5135222" y="2852936"/>
            <a:ext cx="3435744" cy="2697059"/>
          </a:xfrm>
          <a:prstGeom prst="rect">
            <a:avLst/>
          </a:prstGeom>
        </p:spPr>
      </p:pic>
      <p:sp>
        <p:nvSpPr>
          <p:cNvPr id="7" name="Содержимое 6"/>
          <p:cNvSpPr>
            <a:spLocks noGrp="1"/>
          </p:cNvSpPr>
          <p:nvPr>
            <p:ph sz="half" idx="2"/>
          </p:nvPr>
        </p:nvSpPr>
        <p:spPr/>
        <p:txBody>
          <a:bodyPr/>
          <a:lstStyle/>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rgbClr val="0070C0"/>
            </a:solidFill>
          </a:ln>
        </p:spPr>
        <p:txBody>
          <a:bodyPr/>
          <a:lstStyle/>
          <a:p>
            <a:r>
              <a:rPr lang="ru-RU" sz="4800" b="1" dirty="0" smtClean="0">
                <a:ln w="12700">
                  <a:solidFill>
                    <a:schemeClr val="tx1"/>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latin typeface="Franklin Gothic Book" pitchFamily="34" charset="0"/>
              </a:rPr>
              <a:t>Объект и предмет исследования</a:t>
            </a:r>
            <a:endParaRPr lang="ru-RU" sz="4800" b="1" dirty="0">
              <a:ln w="12700">
                <a:solidFill>
                  <a:schemeClr val="tx1"/>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latin typeface="Franklin Gothic Book" pitchFamily="34" charset="0"/>
            </a:endParaRPr>
          </a:p>
        </p:txBody>
      </p:sp>
      <p:sp>
        <p:nvSpPr>
          <p:cNvPr id="3" name="Содержимое 2"/>
          <p:cNvSpPr>
            <a:spLocks noGrp="1"/>
          </p:cNvSpPr>
          <p:nvPr>
            <p:ph sz="half" idx="1"/>
          </p:nvPr>
        </p:nvSpPr>
        <p:spPr>
          <a:xfrm>
            <a:off x="251520" y="2492896"/>
            <a:ext cx="4896544" cy="3633267"/>
          </a:xfrm>
        </p:spPr>
        <p:txBody>
          <a:bodyPr/>
          <a:lstStyle/>
          <a:p>
            <a:pPr>
              <a:buNone/>
            </a:pPr>
            <a:endParaRPr lang="ru-RU" b="1" dirty="0" smtClean="0">
              <a:latin typeface="Franklin Gothic Book" pitchFamily="34" charset="0"/>
            </a:endParaRPr>
          </a:p>
          <a:p>
            <a:pPr>
              <a:buNone/>
            </a:pPr>
            <a:r>
              <a:rPr lang="ru-RU" b="1" dirty="0" smtClean="0">
                <a:latin typeface="Franklin Gothic Book" pitchFamily="34" charset="0"/>
              </a:rPr>
              <a:t>Объект </a:t>
            </a:r>
            <a:r>
              <a:rPr lang="ru-RU" dirty="0" smtClean="0">
                <a:latin typeface="Franklin Gothic Book" pitchFamily="34" charset="0"/>
              </a:rPr>
              <a:t> исследования: </a:t>
            </a:r>
          </a:p>
          <a:p>
            <a:pPr>
              <a:buNone/>
            </a:pPr>
            <a:r>
              <a:rPr lang="ru-RU" dirty="0" smtClean="0">
                <a:latin typeface="Franklin Gothic Book" pitchFamily="34" charset="0"/>
              </a:rPr>
              <a:t>	</a:t>
            </a:r>
            <a:r>
              <a:rPr lang="ru-RU" dirty="0" smtClean="0">
                <a:latin typeface="Franklin Gothic Book" pitchFamily="34" charset="0"/>
              </a:rPr>
              <a:t>	мягкие игрушки.</a:t>
            </a:r>
            <a:r>
              <a:rPr lang="ru-RU" b="1" dirty="0" smtClean="0">
                <a:latin typeface="Franklin Gothic Book" pitchFamily="34" charset="0"/>
              </a:rPr>
              <a:t> </a:t>
            </a:r>
            <a:endParaRPr lang="ru-RU" b="1" dirty="0" smtClean="0">
              <a:latin typeface="Franklin Gothic Book" pitchFamily="34" charset="0"/>
            </a:endParaRPr>
          </a:p>
          <a:p>
            <a:pPr>
              <a:buNone/>
            </a:pPr>
            <a:r>
              <a:rPr lang="ru-RU" b="1" dirty="0" smtClean="0">
                <a:latin typeface="Franklin Gothic Book" pitchFamily="34" charset="0"/>
              </a:rPr>
              <a:t>Предмет </a:t>
            </a:r>
            <a:r>
              <a:rPr lang="ru-RU" dirty="0" smtClean="0">
                <a:latin typeface="Franklin Gothic Book" pitchFamily="34" charset="0"/>
              </a:rPr>
              <a:t> </a:t>
            </a:r>
            <a:r>
              <a:rPr lang="ru-RU" dirty="0" smtClean="0">
                <a:latin typeface="Franklin Gothic Book" pitchFamily="34" charset="0"/>
              </a:rPr>
              <a:t>исследования: мягкие </a:t>
            </a:r>
            <a:r>
              <a:rPr lang="ru-RU" dirty="0" smtClean="0">
                <a:latin typeface="Franklin Gothic Book" pitchFamily="34" charset="0"/>
              </a:rPr>
              <a:t>игрушки из носков.</a:t>
            </a:r>
            <a:endParaRPr lang="ru-RU" dirty="0" smtClean="0">
              <a:latin typeface="Franklin Gothic Book" pitchFamily="34" charset="0"/>
            </a:endParaRPr>
          </a:p>
          <a:p>
            <a:pPr>
              <a:buNone/>
            </a:pPr>
            <a:endParaRPr lang="ru-RU" dirty="0" smtClean="0">
              <a:latin typeface="Franklin Gothic Book" pitchFamily="34" charset="0"/>
            </a:endParaRPr>
          </a:p>
        </p:txBody>
      </p:sp>
      <p:pic>
        <p:nvPicPr>
          <p:cNvPr id="11" name="Рисунок 10" descr="lOWNjNTMt.jpg"/>
          <p:cNvPicPr>
            <a:picLocks noChangeAspect="1"/>
          </p:cNvPicPr>
          <p:nvPr/>
        </p:nvPicPr>
        <p:blipFill>
          <a:blip r:embed="rId2" cstate="print"/>
          <a:stretch>
            <a:fillRect/>
          </a:stretch>
        </p:blipFill>
        <p:spPr>
          <a:xfrm rot="21202349">
            <a:off x="4149824" y="1569611"/>
            <a:ext cx="2825624" cy="2809478"/>
          </a:xfrm>
          <a:prstGeom prst="rect">
            <a:avLst/>
          </a:prstGeom>
        </p:spPr>
      </p:pic>
      <p:pic>
        <p:nvPicPr>
          <p:cNvPr id="9" name="Рисунок 8" descr="83857a542eab.jpg"/>
          <p:cNvPicPr>
            <a:picLocks noChangeAspect="1"/>
          </p:cNvPicPr>
          <p:nvPr/>
        </p:nvPicPr>
        <p:blipFill>
          <a:blip r:embed="rId3" cstate="print"/>
          <a:stretch>
            <a:fillRect/>
          </a:stretch>
        </p:blipFill>
        <p:spPr>
          <a:xfrm rot="775808">
            <a:off x="6310750" y="1361213"/>
            <a:ext cx="2491599" cy="3336032"/>
          </a:xfrm>
          <a:prstGeom prst="rect">
            <a:avLst/>
          </a:prstGeom>
        </p:spPr>
      </p:pic>
      <p:pic>
        <p:nvPicPr>
          <p:cNvPr id="10" name="Рисунок 9" descr="80507965_03adf10e9db7b7181ac123cb97723dee.jpg"/>
          <p:cNvPicPr>
            <a:picLocks noChangeAspect="1"/>
          </p:cNvPicPr>
          <p:nvPr/>
        </p:nvPicPr>
        <p:blipFill>
          <a:blip r:embed="rId4" cstate="print"/>
          <a:stretch>
            <a:fillRect/>
          </a:stretch>
        </p:blipFill>
        <p:spPr>
          <a:xfrm rot="381200">
            <a:off x="5816768" y="3799741"/>
            <a:ext cx="2331722" cy="232250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rgbClr val="0070C0"/>
            </a:solidFill>
          </a:ln>
        </p:spPr>
        <p:txBody>
          <a:bodyPr/>
          <a:lstStyle/>
          <a:p>
            <a:r>
              <a:rPr lang="ru-RU" sz="4800" b="1" dirty="0" smtClean="0">
                <a:ln w="12700">
                  <a:solidFill>
                    <a:schemeClr val="tx1"/>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latin typeface="Franklin Gothic Book" pitchFamily="34" charset="0"/>
              </a:rPr>
              <a:t>Цель, задачи</a:t>
            </a:r>
            <a:endParaRPr lang="ru-RU" sz="4800" b="1" dirty="0">
              <a:ln w="12700">
                <a:solidFill>
                  <a:schemeClr val="tx1"/>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latin typeface="Franklin Gothic Book" pitchFamily="34" charset="0"/>
            </a:endParaRPr>
          </a:p>
        </p:txBody>
      </p:sp>
      <p:sp>
        <p:nvSpPr>
          <p:cNvPr id="3" name="Содержимое 2"/>
          <p:cNvSpPr>
            <a:spLocks noGrp="1"/>
          </p:cNvSpPr>
          <p:nvPr>
            <p:ph sz="half" idx="1"/>
          </p:nvPr>
        </p:nvSpPr>
        <p:spPr>
          <a:xfrm>
            <a:off x="251520" y="1844824"/>
            <a:ext cx="4896544" cy="4281339"/>
          </a:xfrm>
        </p:spPr>
        <p:txBody>
          <a:bodyPr/>
          <a:lstStyle/>
          <a:p>
            <a:pPr>
              <a:buNone/>
            </a:pPr>
            <a:r>
              <a:rPr lang="ru-RU" dirty="0" smtClean="0">
                <a:latin typeface="Franklin Gothic Book" pitchFamily="34" charset="0"/>
              </a:rPr>
              <a:t> </a:t>
            </a:r>
            <a:r>
              <a:rPr lang="ru-RU" b="1" dirty="0" smtClean="0">
                <a:latin typeface="Franklin Gothic Book" pitchFamily="34" charset="0"/>
              </a:rPr>
              <a:t>Цель </a:t>
            </a:r>
            <a:r>
              <a:rPr lang="ru-RU" dirty="0" smtClean="0">
                <a:latin typeface="Franklin Gothic Book" pitchFamily="34" charset="0"/>
              </a:rPr>
              <a:t>проекта: сделать мягкую игрушку Зайца для Лизы.</a:t>
            </a:r>
          </a:p>
          <a:p>
            <a:pPr>
              <a:buNone/>
            </a:pPr>
            <a:r>
              <a:rPr lang="ru-RU" b="1" dirty="0" smtClean="0">
                <a:latin typeface="Franklin Gothic Book" pitchFamily="34" charset="0"/>
              </a:rPr>
              <a:t>Задачи: </a:t>
            </a:r>
          </a:p>
          <a:p>
            <a:pPr marL="514350" indent="-514350">
              <a:buFont typeface="+mj-lt"/>
              <a:buAutoNum type="arabicPeriod"/>
            </a:pPr>
            <a:r>
              <a:rPr lang="ru-RU" dirty="0" smtClean="0">
                <a:latin typeface="Franklin Gothic Book" pitchFamily="34" charset="0"/>
              </a:rPr>
              <a:t>Найти последовательность выполнения Зайца.</a:t>
            </a:r>
          </a:p>
          <a:p>
            <a:pPr marL="514350" indent="-514350">
              <a:buFont typeface="+mj-lt"/>
              <a:buAutoNum type="arabicPeriod"/>
            </a:pPr>
            <a:r>
              <a:rPr lang="ru-RU" dirty="0" smtClean="0">
                <a:latin typeface="Franklin Gothic Book" pitchFamily="34" charset="0"/>
              </a:rPr>
              <a:t>Подобрать материалы и инструменты для шитья.</a:t>
            </a:r>
          </a:p>
          <a:p>
            <a:pPr marL="514350" indent="-514350">
              <a:buFont typeface="+mj-lt"/>
              <a:buAutoNum type="arabicPeriod"/>
            </a:pPr>
            <a:r>
              <a:rPr lang="ru-RU" dirty="0" smtClean="0">
                <a:latin typeface="Franklin Gothic Book" pitchFamily="34" charset="0"/>
              </a:rPr>
              <a:t>Сшить мягкую игрушку Зайца.</a:t>
            </a:r>
            <a:endParaRPr lang="ru-RU" dirty="0">
              <a:latin typeface="Franklin Gothic Book" pitchFamily="34" charset="0"/>
            </a:endParaRPr>
          </a:p>
        </p:txBody>
      </p:sp>
      <p:pic>
        <p:nvPicPr>
          <p:cNvPr id="9" name="Рисунок 8" descr="83857a542eab.jpg"/>
          <p:cNvPicPr>
            <a:picLocks noChangeAspect="1"/>
          </p:cNvPicPr>
          <p:nvPr/>
        </p:nvPicPr>
        <p:blipFill>
          <a:blip r:embed="rId2" cstate="print"/>
          <a:stretch>
            <a:fillRect/>
          </a:stretch>
        </p:blipFill>
        <p:spPr>
          <a:xfrm>
            <a:off x="5940152" y="1988840"/>
            <a:ext cx="2491599" cy="333603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GP5083"/>
          <p:cNvPicPr>
            <a:picLocks noChangeAspect="1" noChangeArrowheads="1"/>
          </p:cNvPicPr>
          <p:nvPr/>
        </p:nvPicPr>
        <p:blipFill>
          <a:blip r:embed="rId2" cstate="print"/>
          <a:srcRect/>
          <a:stretch>
            <a:fillRect/>
          </a:stretch>
        </p:blipFill>
        <p:spPr bwMode="auto">
          <a:xfrm>
            <a:off x="3635896" y="2276872"/>
            <a:ext cx="5280587" cy="3960440"/>
          </a:xfrm>
          <a:prstGeom prst="rect">
            <a:avLst/>
          </a:prstGeom>
          <a:noFill/>
          <a:ln w="9525">
            <a:noFill/>
            <a:miter lim="800000"/>
            <a:headEnd/>
            <a:tailEnd/>
          </a:ln>
        </p:spPr>
      </p:pic>
      <p:sp>
        <p:nvSpPr>
          <p:cNvPr id="6" name="Заголовок 1"/>
          <p:cNvSpPr>
            <a:spLocks noGrp="1"/>
          </p:cNvSpPr>
          <p:nvPr>
            <p:ph type="title"/>
          </p:nvPr>
        </p:nvSpPr>
        <p:spPr>
          <a:xfrm>
            <a:off x="457200" y="274638"/>
            <a:ext cx="4906888" cy="1143000"/>
          </a:xfrm>
          <a:ln>
            <a:solidFill>
              <a:srgbClr val="0070C0"/>
            </a:solidFill>
          </a:ln>
        </p:spPr>
        <p:txBody>
          <a:bodyPr/>
          <a:lstStyle/>
          <a:p>
            <a:pPr algn="ctr"/>
            <a:r>
              <a:rPr lang="ru-RU" sz="4800" b="1" dirty="0" smtClean="0">
                <a:ln w="12700">
                  <a:solidFill>
                    <a:schemeClr val="tx1"/>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latin typeface="Franklin Gothic Book" pitchFamily="34" charset="0"/>
              </a:rPr>
              <a:t>Всё готово, </a:t>
            </a:r>
            <a:endParaRPr lang="ru-RU" sz="4800" b="1" dirty="0">
              <a:ln w="12700">
                <a:solidFill>
                  <a:schemeClr val="tx1"/>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latin typeface="Franklin Gothic Book" pitchFamily="34" charset="0"/>
            </a:endParaRPr>
          </a:p>
        </p:txBody>
      </p:sp>
      <p:pic>
        <p:nvPicPr>
          <p:cNvPr id="7" name="Рисунок 6" descr="post257513_img1.jpg"/>
          <p:cNvPicPr>
            <a:picLocks noChangeAspect="1"/>
          </p:cNvPicPr>
          <p:nvPr/>
        </p:nvPicPr>
        <p:blipFill>
          <a:blip r:embed="rId3" cstate="print"/>
          <a:stretch>
            <a:fillRect/>
          </a:stretch>
        </p:blipFill>
        <p:spPr>
          <a:xfrm>
            <a:off x="251520" y="1556792"/>
            <a:ext cx="4974757" cy="3024336"/>
          </a:xfrm>
          <a:prstGeom prst="rect">
            <a:avLst/>
          </a:prstGeom>
        </p:spPr>
      </p:pic>
      <p:sp>
        <p:nvSpPr>
          <p:cNvPr id="8" name="Заголовок 1"/>
          <p:cNvSpPr txBox="1">
            <a:spLocks/>
          </p:cNvSpPr>
          <p:nvPr/>
        </p:nvSpPr>
        <p:spPr bwMode="auto">
          <a:xfrm>
            <a:off x="251520" y="4797152"/>
            <a:ext cx="3312368" cy="1368152"/>
          </a:xfrm>
          <a:prstGeom prst="rect">
            <a:avLst/>
          </a:prstGeom>
          <a:blipFill>
            <a:blip r:embed="rId4" cstate="print"/>
            <a:tile tx="0" ty="0" sx="100000" sy="100000" flip="none" algn="tl"/>
          </a:blipFill>
          <a:ln w="9525">
            <a:solidFill>
              <a:srgbClr val="0070C0"/>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1200" cap="none" spc="0" normalizeH="0" baseline="0" noProof="0" dirty="0" smtClean="0">
                <a:ln w="12700">
                  <a:solidFill>
                    <a:schemeClr val="tx1"/>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uLnTx/>
                <a:uFillTx/>
                <a:latin typeface="Franklin Gothic Book" pitchFamily="34" charset="0"/>
                <a:ea typeface="+mj-ea"/>
                <a:cs typeface="+mj-cs"/>
              </a:rPr>
              <a:t> пора начинать</a:t>
            </a:r>
            <a:endParaRPr kumimoji="0" lang="ru-RU" sz="4800" b="1" i="0" u="none" strike="noStrike" kern="1200" cap="none" spc="0" normalizeH="0" baseline="0" noProof="0" dirty="0">
              <a:ln w="12700">
                <a:solidFill>
                  <a:schemeClr val="tx1"/>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uLnTx/>
              <a:uFillTx/>
              <a:latin typeface="Franklin Gothic Book" pitchFamily="34" charset="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1628800"/>
            <a:ext cx="4104456" cy="4968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2000" dirty="0" smtClean="0">
                <a:solidFill>
                  <a:schemeClr val="accent1">
                    <a:lumMod val="75000"/>
                  </a:schemeClr>
                </a:solidFill>
                <a:latin typeface="Franklin Gothic Book" pitchFamily="34" charset="0"/>
              </a:rPr>
              <a:t>       Берем </a:t>
            </a:r>
            <a:r>
              <a:rPr lang="ru-RU" sz="2000" dirty="0" smtClean="0">
                <a:solidFill>
                  <a:schemeClr val="accent1">
                    <a:lumMod val="75000"/>
                  </a:schemeClr>
                </a:solidFill>
                <a:latin typeface="Franklin Gothic Book" pitchFamily="34" charset="0"/>
              </a:rPr>
              <a:t>носок, ножницы, нитки для прошивки "запчастей" и для вышивания личика зверюшки, </a:t>
            </a:r>
            <a:r>
              <a:rPr lang="ru-RU" sz="2000" dirty="0" err="1" smtClean="0">
                <a:solidFill>
                  <a:schemeClr val="accent1">
                    <a:lumMod val="75000"/>
                  </a:schemeClr>
                </a:solidFill>
                <a:latin typeface="Franklin Gothic Book" pitchFamily="34" charset="0"/>
              </a:rPr>
              <a:t>синтепон</a:t>
            </a:r>
            <a:r>
              <a:rPr lang="ru-RU" sz="2000" dirty="0" smtClean="0">
                <a:solidFill>
                  <a:schemeClr val="accent1">
                    <a:lumMod val="75000"/>
                  </a:schemeClr>
                </a:solidFill>
                <a:latin typeface="Franklin Gothic Book" pitchFamily="34" charset="0"/>
              </a:rPr>
              <a:t> и что-то для шейки малыша. Можно для украшения использовать  атласную ленточку,  красивую толстую веревочку, а у меня нашлись остатки пряжи.</a:t>
            </a:r>
          </a:p>
          <a:p>
            <a:r>
              <a:rPr lang="ru-RU" sz="2000" dirty="0" smtClean="0">
                <a:solidFill>
                  <a:schemeClr val="accent1">
                    <a:lumMod val="75000"/>
                  </a:schemeClr>
                </a:solidFill>
                <a:latin typeface="Franklin Gothic Book" pitchFamily="34" charset="0"/>
              </a:rPr>
              <a:t>Носок лучше   выбирать без каких-либо надписей  и желательно без особых узоров, иначе достаточно сложно работать и совмещать детали. Я выбрала  серенький с небольшим рисунком, </a:t>
            </a:r>
            <a:r>
              <a:rPr lang="ru-RU" sz="2000" dirty="0" err="1" smtClean="0">
                <a:solidFill>
                  <a:schemeClr val="accent1">
                    <a:lumMod val="75000"/>
                  </a:schemeClr>
                </a:solidFill>
                <a:latin typeface="Franklin Gothic Book" pitchFamily="34" charset="0"/>
              </a:rPr>
              <a:t>розовые</a:t>
            </a:r>
            <a:r>
              <a:rPr lang="ru-RU" sz="2000" dirty="0" smtClean="0">
                <a:solidFill>
                  <a:schemeClr val="accent1">
                    <a:lumMod val="75000"/>
                  </a:schemeClr>
                </a:solidFill>
                <a:latin typeface="Franklin Gothic Book" pitchFamily="34" charset="0"/>
              </a:rPr>
              <a:t> нитки пряжи.</a:t>
            </a:r>
          </a:p>
          <a:p>
            <a:endParaRPr lang="ru-RU" sz="2000" dirty="0" smtClean="0">
              <a:solidFill>
                <a:schemeClr val="accent1">
                  <a:lumMod val="75000"/>
                </a:schemeClr>
              </a:solidFill>
              <a:latin typeface="Franklin Gothic Book" pitchFamily="34" charset="0"/>
            </a:endParaRPr>
          </a:p>
        </p:txBody>
      </p:sp>
      <p:pic>
        <p:nvPicPr>
          <p:cNvPr id="17412" name="Picture 4" descr="IMGP5086"/>
          <p:cNvPicPr>
            <a:picLocks noChangeAspect="1" noChangeArrowheads="1"/>
          </p:cNvPicPr>
          <p:nvPr/>
        </p:nvPicPr>
        <p:blipFill>
          <a:blip r:embed="rId2" cstate="print"/>
          <a:srcRect r="20257"/>
          <a:stretch>
            <a:fillRect/>
          </a:stretch>
        </p:blipFill>
        <p:spPr bwMode="auto">
          <a:xfrm>
            <a:off x="4572000" y="1700808"/>
            <a:ext cx="4248472" cy="3998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1628800"/>
            <a:ext cx="4104456" cy="4968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2000" dirty="0" smtClean="0">
                <a:solidFill>
                  <a:schemeClr val="accent1">
                    <a:lumMod val="75000"/>
                  </a:schemeClr>
                </a:solidFill>
                <a:latin typeface="Franklin Gothic Book" pitchFamily="34" charset="0"/>
              </a:rPr>
              <a:t> </a:t>
            </a:r>
            <a:r>
              <a:rPr lang="ru-RU" sz="2000" b="1" dirty="0" smtClean="0">
                <a:solidFill>
                  <a:schemeClr val="accent1">
                    <a:lumMod val="75000"/>
                  </a:schemeClr>
                </a:solidFill>
                <a:latin typeface="Franklin Gothic Book" pitchFamily="34" charset="0"/>
              </a:rPr>
              <a:t>Помни:</a:t>
            </a:r>
            <a:r>
              <a:rPr lang="ru-RU" sz="2000" dirty="0" smtClean="0">
                <a:solidFill>
                  <a:schemeClr val="accent1">
                    <a:lumMod val="75000"/>
                  </a:schemeClr>
                </a:solidFill>
                <a:latin typeface="Franklin Gothic Book" pitchFamily="34" charset="0"/>
              </a:rPr>
              <a:t> п</a:t>
            </a:r>
            <a:r>
              <a:rPr lang="ru-RU" sz="2000" dirty="0" smtClean="0">
                <a:solidFill>
                  <a:schemeClr val="accent1">
                    <a:lumMod val="75000"/>
                  </a:schemeClr>
                </a:solidFill>
              </a:rPr>
              <a:t>ри </a:t>
            </a:r>
            <a:r>
              <a:rPr lang="ru-RU" sz="2000" dirty="0" smtClean="0">
                <a:solidFill>
                  <a:schemeClr val="accent1">
                    <a:lumMod val="75000"/>
                  </a:schemeClr>
                </a:solidFill>
              </a:rPr>
              <a:t>работе необходимо соблюдать правила работы с иглой, ножницами, быть аккуратными и внимательными. Рабочее место должно быть хорошо освещено</a:t>
            </a:r>
            <a:r>
              <a:rPr lang="ru-RU" sz="2000" dirty="0" smtClean="0">
                <a:solidFill>
                  <a:schemeClr val="accent1">
                    <a:lumMod val="75000"/>
                  </a:schemeClr>
                </a:solidFill>
              </a:rPr>
              <a:t>.</a:t>
            </a:r>
          </a:p>
          <a:p>
            <a:endParaRPr lang="ru-RU" sz="2000" dirty="0" smtClean="0">
              <a:solidFill>
                <a:schemeClr val="accent1">
                  <a:lumMod val="75000"/>
                </a:schemeClr>
              </a:solidFill>
            </a:endParaRPr>
          </a:p>
          <a:p>
            <a:r>
              <a:rPr lang="ru-RU" sz="2000" dirty="0" smtClean="0">
                <a:solidFill>
                  <a:schemeClr val="accent1">
                    <a:lumMod val="75000"/>
                  </a:schemeClr>
                </a:solidFill>
              </a:rPr>
              <a:t>     Необходимо </a:t>
            </a:r>
            <a:r>
              <a:rPr lang="ru-RU" sz="2000" dirty="0" smtClean="0">
                <a:solidFill>
                  <a:schemeClr val="accent1">
                    <a:lumMod val="75000"/>
                  </a:schemeClr>
                </a:solidFill>
              </a:rPr>
              <a:t>подготовить чертеж каждой детали</a:t>
            </a:r>
            <a:r>
              <a:rPr lang="ru-RU" sz="2000" dirty="0" smtClean="0">
                <a:solidFill>
                  <a:schemeClr val="accent1">
                    <a:lumMod val="75000"/>
                  </a:schemeClr>
                </a:solidFill>
              </a:rPr>
              <a:t>.</a:t>
            </a:r>
          </a:p>
          <a:p>
            <a:endParaRPr lang="ru-RU" sz="2000" dirty="0" smtClean="0">
              <a:solidFill>
                <a:schemeClr val="accent1">
                  <a:lumMod val="75000"/>
                </a:schemeClr>
              </a:solidFill>
            </a:endParaRPr>
          </a:p>
          <a:p>
            <a:r>
              <a:rPr lang="ru-RU" sz="2000" dirty="0" smtClean="0">
                <a:solidFill>
                  <a:schemeClr val="accent1">
                    <a:lumMod val="75000"/>
                  </a:schemeClr>
                </a:solidFill>
              </a:rPr>
              <a:t>      Можно </a:t>
            </a:r>
            <a:r>
              <a:rPr lang="ru-RU" sz="2000" dirty="0" smtClean="0">
                <a:solidFill>
                  <a:schemeClr val="accent1">
                    <a:lumMod val="75000"/>
                  </a:schemeClr>
                </a:solidFill>
              </a:rPr>
              <a:t>обойтись и без чертежа, а вырезать все детали на глаз. Но это способ для опытных</a:t>
            </a:r>
          </a:p>
          <a:p>
            <a:r>
              <a:rPr lang="ru-RU" sz="2000" dirty="0" smtClean="0">
                <a:solidFill>
                  <a:schemeClr val="accent1">
                    <a:lumMod val="75000"/>
                  </a:schemeClr>
                </a:solidFill>
              </a:rPr>
              <a:t>швей, а я только учусь, поэтому следовала чертежу.</a:t>
            </a:r>
          </a:p>
          <a:p>
            <a:endParaRPr lang="ru-RU" sz="2000" dirty="0" smtClean="0">
              <a:solidFill>
                <a:schemeClr val="accent1">
                  <a:lumMod val="75000"/>
                </a:schemeClr>
              </a:solidFill>
            </a:endParaRPr>
          </a:p>
          <a:p>
            <a:endParaRPr lang="ru-RU" sz="2000" dirty="0" smtClean="0">
              <a:solidFill>
                <a:schemeClr val="accent1">
                  <a:lumMod val="75000"/>
                </a:schemeClr>
              </a:solidFill>
            </a:endParaRPr>
          </a:p>
          <a:p>
            <a:endParaRPr lang="ru-RU" sz="2000" dirty="0" smtClean="0">
              <a:solidFill>
                <a:schemeClr val="accent1">
                  <a:lumMod val="75000"/>
                </a:schemeClr>
              </a:solidFill>
            </a:endParaRPr>
          </a:p>
          <a:p>
            <a:endParaRPr lang="ru-RU" sz="2000" dirty="0">
              <a:solidFill>
                <a:schemeClr val="accent1">
                  <a:lumMod val="75000"/>
                </a:schemeClr>
              </a:solidFill>
            </a:endParaRPr>
          </a:p>
        </p:txBody>
      </p:sp>
      <p:pic>
        <p:nvPicPr>
          <p:cNvPr id="4" name="Picture 3" descr="IMGP5088"/>
          <p:cNvPicPr>
            <a:picLocks noChangeAspect="1" noChangeArrowheads="1"/>
          </p:cNvPicPr>
          <p:nvPr/>
        </p:nvPicPr>
        <p:blipFill>
          <a:blip r:embed="rId2" cstate="print"/>
          <a:srcRect/>
          <a:stretch>
            <a:fillRect/>
          </a:stretch>
        </p:blipFill>
        <p:spPr bwMode="auto">
          <a:xfrm>
            <a:off x="4572001" y="1628800"/>
            <a:ext cx="3240360" cy="2418481"/>
          </a:xfrm>
          <a:prstGeom prst="rect">
            <a:avLst/>
          </a:prstGeom>
          <a:noFill/>
          <a:ln w="28575">
            <a:solidFill>
              <a:schemeClr val="accent1"/>
            </a:solidFill>
            <a:miter lim="800000"/>
            <a:headEnd/>
            <a:tailEnd/>
          </a:ln>
        </p:spPr>
      </p:pic>
      <p:pic>
        <p:nvPicPr>
          <p:cNvPr id="19458" name="Picture 2" descr="IMGP5090"/>
          <p:cNvPicPr>
            <a:picLocks noChangeAspect="1" noChangeArrowheads="1"/>
          </p:cNvPicPr>
          <p:nvPr/>
        </p:nvPicPr>
        <p:blipFill>
          <a:blip r:embed="rId3" cstate="print"/>
          <a:srcRect/>
          <a:stretch>
            <a:fillRect/>
          </a:stretch>
        </p:blipFill>
        <p:spPr bwMode="auto">
          <a:xfrm>
            <a:off x="5363889" y="3933056"/>
            <a:ext cx="3538116" cy="26554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515</Words>
  <Application>Microsoft Office PowerPoint</Application>
  <PresentationFormat>Экран (4:3)</PresentationFormat>
  <Paragraphs>64</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Проблема, актуальность, гипотеза</vt:lpstr>
      <vt:lpstr>Поиск идей</vt:lpstr>
      <vt:lpstr>Объект и предмет исследования</vt:lpstr>
      <vt:lpstr>Цель, задачи</vt:lpstr>
      <vt:lpstr>Всё готово, </vt:lpstr>
      <vt:lpstr>Слайд 8</vt:lpstr>
      <vt:lpstr>Слайд 9</vt:lpstr>
      <vt:lpstr>Теперь нужно прошить  на швейной машине или вручную по выкройке  головку с ушами, лапки, другие детали. </vt:lpstr>
      <vt:lpstr>     Далее нам понадобится синтепон. Нужно подготовить из него наполнитель для каждой детали, для этого разделив на мелкие кусочки. Набиваем плотно все детали, но так, чтобы он не был сильно твердым или слишком мягким.  </vt:lpstr>
      <vt:lpstr>    Сшиваем все детали – и наш зайчик оживает! Теперь вышиваем личико. Это очень увлекательный процесс.  Нужно подумать, что бы пошло зайчику и что бы вы хотели сделать, затем аккуратненько тоненько рисуем (желательно карандашом того же цвета, что и будущая вышивка - тогда карандаш будет незаметен) и вышиваем мордочку, пришиваем глазки из бусинок.  .  </vt:lpstr>
      <vt:lpstr> </vt:lpstr>
      <vt:lpstr> </vt:lpstr>
      <vt:lpstr> </vt:lpstr>
      <vt:lpstr> </vt:lpstr>
      <vt:lpstr> </vt:lpstr>
      <vt:lpstr>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Компас</dc:creator>
  <cp:lastModifiedBy>User</cp:lastModifiedBy>
  <cp:revision>10</cp:revision>
  <dcterms:created xsi:type="dcterms:W3CDTF">2013-12-04T14:53:15Z</dcterms:created>
  <dcterms:modified xsi:type="dcterms:W3CDTF">2014-02-09T08:58:57Z</dcterms:modified>
</cp:coreProperties>
</file>